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3"/>
  </p:notesMasterIdLst>
  <p:handoutMasterIdLst>
    <p:handoutMasterId r:id="rId24"/>
  </p:handoutMasterIdLst>
  <p:sldIdLst>
    <p:sldId id="922" r:id="rId2"/>
    <p:sldId id="1144" r:id="rId3"/>
    <p:sldId id="1255" r:id="rId4"/>
    <p:sldId id="1256" r:id="rId5"/>
    <p:sldId id="1267" r:id="rId6"/>
    <p:sldId id="1258" r:id="rId7"/>
    <p:sldId id="1260" r:id="rId8"/>
    <p:sldId id="1261" r:id="rId9"/>
    <p:sldId id="1262" r:id="rId10"/>
    <p:sldId id="1263" r:id="rId11"/>
    <p:sldId id="1264" r:id="rId12"/>
    <p:sldId id="1265" r:id="rId13"/>
    <p:sldId id="1266" r:id="rId14"/>
    <p:sldId id="1268" r:id="rId15"/>
    <p:sldId id="1269" r:id="rId16"/>
    <p:sldId id="1270" r:id="rId17"/>
    <p:sldId id="1271" r:id="rId18"/>
    <p:sldId id="1272" r:id="rId19"/>
    <p:sldId id="1273" r:id="rId20"/>
    <p:sldId id="1274" r:id="rId21"/>
    <p:sldId id="969" r:id="rId22"/>
  </p:sldIdLst>
  <p:sldSz cx="9144000" cy="6858000" type="screen4x3"/>
  <p:notesSz cx="6935788" cy="9220200"/>
  <p:defaultTextStyle>
    <a:defPPr>
      <a:defRPr lang="en-US"/>
    </a:defPPr>
    <a:lvl1pPr algn="l" rtl="0" fontAlgn="base">
      <a:spcBef>
        <a:spcPct val="0"/>
      </a:spcBef>
      <a:spcAft>
        <a:spcPct val="0"/>
      </a:spcAft>
      <a:defRPr sz="2800" b="1" kern="1200">
        <a:solidFill>
          <a:schemeClr val="tx2"/>
        </a:solidFill>
        <a:latin typeface="Arial" charset="0"/>
        <a:ea typeface="+mn-ea"/>
        <a:cs typeface="+mn-cs"/>
      </a:defRPr>
    </a:lvl1pPr>
    <a:lvl2pPr marL="457200" algn="l" rtl="0" fontAlgn="base">
      <a:spcBef>
        <a:spcPct val="0"/>
      </a:spcBef>
      <a:spcAft>
        <a:spcPct val="0"/>
      </a:spcAft>
      <a:defRPr sz="2800" b="1" kern="1200">
        <a:solidFill>
          <a:schemeClr val="tx2"/>
        </a:solidFill>
        <a:latin typeface="Arial" charset="0"/>
        <a:ea typeface="+mn-ea"/>
        <a:cs typeface="+mn-cs"/>
      </a:defRPr>
    </a:lvl2pPr>
    <a:lvl3pPr marL="914400" algn="l" rtl="0" fontAlgn="base">
      <a:spcBef>
        <a:spcPct val="0"/>
      </a:spcBef>
      <a:spcAft>
        <a:spcPct val="0"/>
      </a:spcAft>
      <a:defRPr sz="2800" b="1" kern="1200">
        <a:solidFill>
          <a:schemeClr val="tx2"/>
        </a:solidFill>
        <a:latin typeface="Arial" charset="0"/>
        <a:ea typeface="+mn-ea"/>
        <a:cs typeface="+mn-cs"/>
      </a:defRPr>
    </a:lvl3pPr>
    <a:lvl4pPr marL="1371600" algn="l" rtl="0" fontAlgn="base">
      <a:spcBef>
        <a:spcPct val="0"/>
      </a:spcBef>
      <a:spcAft>
        <a:spcPct val="0"/>
      </a:spcAft>
      <a:defRPr sz="2800" b="1" kern="1200">
        <a:solidFill>
          <a:schemeClr val="tx2"/>
        </a:solidFill>
        <a:latin typeface="Arial" charset="0"/>
        <a:ea typeface="+mn-ea"/>
        <a:cs typeface="+mn-cs"/>
      </a:defRPr>
    </a:lvl4pPr>
    <a:lvl5pPr marL="1828800" algn="l" rtl="0" fontAlgn="base">
      <a:spcBef>
        <a:spcPct val="0"/>
      </a:spcBef>
      <a:spcAft>
        <a:spcPct val="0"/>
      </a:spcAft>
      <a:defRPr sz="2800" b="1" kern="1200">
        <a:solidFill>
          <a:schemeClr val="tx2"/>
        </a:solidFill>
        <a:latin typeface="Arial" charset="0"/>
        <a:ea typeface="+mn-ea"/>
        <a:cs typeface="+mn-cs"/>
      </a:defRPr>
    </a:lvl5pPr>
    <a:lvl6pPr marL="2286000" algn="l" defTabSz="914400" rtl="0" eaLnBrk="1" latinLnBrk="0" hangingPunct="1">
      <a:defRPr sz="2800" b="1" kern="1200">
        <a:solidFill>
          <a:schemeClr val="tx2"/>
        </a:solidFill>
        <a:latin typeface="Arial" charset="0"/>
        <a:ea typeface="+mn-ea"/>
        <a:cs typeface="+mn-cs"/>
      </a:defRPr>
    </a:lvl6pPr>
    <a:lvl7pPr marL="2743200" algn="l" defTabSz="914400" rtl="0" eaLnBrk="1" latinLnBrk="0" hangingPunct="1">
      <a:defRPr sz="2800" b="1" kern="1200">
        <a:solidFill>
          <a:schemeClr val="tx2"/>
        </a:solidFill>
        <a:latin typeface="Arial" charset="0"/>
        <a:ea typeface="+mn-ea"/>
        <a:cs typeface="+mn-cs"/>
      </a:defRPr>
    </a:lvl7pPr>
    <a:lvl8pPr marL="3200400" algn="l" defTabSz="914400" rtl="0" eaLnBrk="1" latinLnBrk="0" hangingPunct="1">
      <a:defRPr sz="2800" b="1" kern="1200">
        <a:solidFill>
          <a:schemeClr val="tx2"/>
        </a:solidFill>
        <a:latin typeface="Arial" charset="0"/>
        <a:ea typeface="+mn-ea"/>
        <a:cs typeface="+mn-cs"/>
      </a:defRPr>
    </a:lvl8pPr>
    <a:lvl9pPr marL="3657600" algn="l" defTabSz="914400" rtl="0" eaLnBrk="1" latinLnBrk="0" hangingPunct="1">
      <a:defRPr sz="2800" b="1"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0A500"/>
    <a:srgbClr val="E6AD3C"/>
    <a:srgbClr val="B2B2B2"/>
    <a:srgbClr val="B4B4B4"/>
    <a:srgbClr val="BEBEBE"/>
    <a:srgbClr val="A42700"/>
    <a:srgbClr val="CB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4707" autoAdjust="0"/>
  </p:normalViewPr>
  <p:slideViewPr>
    <p:cSldViewPr>
      <p:cViewPr varScale="1">
        <p:scale>
          <a:sx n="60" d="100"/>
          <a:sy n="60" d="100"/>
        </p:scale>
        <p:origin x="-195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56" y="726"/>
      </p:cViewPr>
      <p:guideLst>
        <p:guide orient="horz" pos="2904"/>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897" tIns="46449" rIns="92897" bIns="46449" numCol="1" anchor="t"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1507" name="Rectangle 3"/>
          <p:cNvSpPr>
            <a:spLocks noGrp="1" noChangeArrowheads="1"/>
          </p:cNvSpPr>
          <p:nvPr>
            <p:ph type="dt" sz="quarter" idx="1"/>
          </p:nvPr>
        </p:nvSpPr>
        <p:spPr bwMode="auto">
          <a:xfrm>
            <a:off x="3930650" y="0"/>
            <a:ext cx="3005138" cy="461963"/>
          </a:xfrm>
          <a:prstGeom prst="rect">
            <a:avLst/>
          </a:prstGeom>
          <a:noFill/>
          <a:ln w="9525">
            <a:noFill/>
            <a:miter lim="800000"/>
            <a:headEnd/>
            <a:tailEnd/>
          </a:ln>
          <a:effectLst/>
        </p:spPr>
        <p:txBody>
          <a:bodyPr vert="horz" wrap="square" lIns="92897" tIns="46449" rIns="92897" bIns="46449" numCol="1" anchor="t"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endParaRPr lang="en-US"/>
          </a:p>
        </p:txBody>
      </p:sp>
      <p:sp>
        <p:nvSpPr>
          <p:cNvPr id="21508" name="Rectangle 4"/>
          <p:cNvSpPr>
            <a:spLocks noGrp="1" noChangeArrowheads="1"/>
          </p:cNvSpPr>
          <p:nvPr>
            <p:ph type="ftr" sz="quarter" idx="2"/>
          </p:nvPr>
        </p:nvSpPr>
        <p:spPr bwMode="auto">
          <a:xfrm>
            <a:off x="0" y="8758238"/>
            <a:ext cx="3005138" cy="461962"/>
          </a:xfrm>
          <a:prstGeom prst="rect">
            <a:avLst/>
          </a:prstGeom>
          <a:noFill/>
          <a:ln w="9525">
            <a:noFill/>
            <a:miter lim="800000"/>
            <a:headEnd/>
            <a:tailEnd/>
          </a:ln>
          <a:effectLst/>
        </p:spPr>
        <p:txBody>
          <a:bodyPr vert="horz" wrap="square" lIns="92897" tIns="46449" rIns="92897" bIns="46449" numCol="1" anchor="b"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1509" name="Rectangle 5"/>
          <p:cNvSpPr>
            <a:spLocks noGrp="1" noChangeArrowheads="1"/>
          </p:cNvSpPr>
          <p:nvPr>
            <p:ph type="sldNum" sz="quarter" idx="3"/>
          </p:nvPr>
        </p:nvSpPr>
        <p:spPr bwMode="auto">
          <a:xfrm>
            <a:off x="3930650" y="8758238"/>
            <a:ext cx="3005138" cy="461962"/>
          </a:xfrm>
          <a:prstGeom prst="rect">
            <a:avLst/>
          </a:prstGeom>
          <a:noFill/>
          <a:ln w="9525">
            <a:noFill/>
            <a:miter lim="800000"/>
            <a:headEnd/>
            <a:tailEnd/>
          </a:ln>
          <a:effectLst/>
        </p:spPr>
        <p:txBody>
          <a:bodyPr vert="horz" wrap="square" lIns="92897" tIns="46449" rIns="92897" bIns="46449" numCol="1" anchor="b"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fld id="{48AC34C9-A408-4C17-B7AE-53FA0C9F9AC9}" type="slidenum">
              <a:rPr lang="en-US"/>
              <a:pPr>
                <a:defRPr/>
              </a:pPr>
              <a:t>‹#›</a:t>
            </a:fld>
            <a:endParaRPr lang="en-US"/>
          </a:p>
        </p:txBody>
      </p:sp>
    </p:spTree>
    <p:extLst>
      <p:ext uri="{BB962C8B-B14F-4D97-AF65-F5344CB8AC3E}">
        <p14:creationId xmlns:p14="http://schemas.microsoft.com/office/powerpoint/2010/main" val="4193481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6627" name="Rectangle 3"/>
          <p:cNvSpPr>
            <a:spLocks noGrp="1" noChangeArrowheads="1"/>
          </p:cNvSpPr>
          <p:nvPr>
            <p:ph type="dt" idx="1"/>
          </p:nvPr>
        </p:nvSpPr>
        <p:spPr bwMode="auto">
          <a:xfrm>
            <a:off x="3929063" y="0"/>
            <a:ext cx="3005137" cy="461963"/>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63638" y="690563"/>
            <a:ext cx="4611687" cy="345757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693738" y="4379913"/>
            <a:ext cx="5548312" cy="4149725"/>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756650"/>
            <a:ext cx="3005138" cy="461963"/>
          </a:xfrm>
          <a:prstGeom prst="rect">
            <a:avLst/>
          </a:prstGeom>
          <a:noFill/>
          <a:ln w="9525">
            <a:noFill/>
            <a:miter lim="800000"/>
            <a:headEnd/>
            <a:tailEnd/>
          </a:ln>
          <a:effectLst/>
        </p:spPr>
        <p:txBody>
          <a:bodyPr vert="horz" wrap="square" lIns="92903" tIns="46451" rIns="92903" bIns="46451" numCol="1" anchor="b"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6631" name="Rectangle 7"/>
          <p:cNvSpPr>
            <a:spLocks noGrp="1" noChangeArrowheads="1"/>
          </p:cNvSpPr>
          <p:nvPr>
            <p:ph type="sldNum" sz="quarter" idx="5"/>
          </p:nvPr>
        </p:nvSpPr>
        <p:spPr bwMode="auto">
          <a:xfrm>
            <a:off x="3929063" y="8756650"/>
            <a:ext cx="3005137" cy="461963"/>
          </a:xfrm>
          <a:prstGeom prst="rect">
            <a:avLst/>
          </a:prstGeom>
          <a:noFill/>
          <a:ln w="9525">
            <a:noFill/>
            <a:miter lim="800000"/>
            <a:headEnd/>
            <a:tailEnd/>
          </a:ln>
          <a:effectLst/>
        </p:spPr>
        <p:txBody>
          <a:bodyPr vert="horz" wrap="square" lIns="92903" tIns="46451" rIns="92903" bIns="46451" numCol="1" anchor="b"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fld id="{037A5C4C-74C0-4073-A258-491C12AD55D4}" type="slidenum">
              <a:rPr lang="en-US"/>
              <a:pPr>
                <a:defRPr/>
              </a:pPr>
              <a:t>‹#›</a:t>
            </a:fld>
            <a:endParaRPr lang="en-US"/>
          </a:p>
        </p:txBody>
      </p:sp>
    </p:spTree>
    <p:extLst>
      <p:ext uri="{BB962C8B-B14F-4D97-AF65-F5344CB8AC3E}">
        <p14:creationId xmlns:p14="http://schemas.microsoft.com/office/powerpoint/2010/main" val="15531729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F8AA0BBB-5531-4E3D-B28A-4CB14C4CF57C}" type="slidenum">
              <a:rPr lang="en-US" smtClean="0"/>
              <a:pPr/>
              <a:t>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 name="Rectangle 3"/>
          <p:cNvSpPr>
            <a:spLocks noChangeArrowheads="1"/>
          </p:cNvSpPr>
          <p:nvPr/>
        </p:nvSpPr>
        <p:spPr bwMode="auto">
          <a:xfrm>
            <a:off x="0" y="0"/>
            <a:ext cx="685800" cy="5256213"/>
          </a:xfrm>
          <a:prstGeom prst="rect">
            <a:avLst/>
          </a:prstGeom>
          <a:gradFill rotWithShape="0">
            <a:gsLst>
              <a:gs pos="0">
                <a:srgbClr val="0033CC"/>
              </a:gs>
              <a:gs pos="100000">
                <a:schemeClr val="bg1"/>
              </a:gs>
            </a:gsLst>
            <a:lin ang="5400000" scaled="1"/>
          </a:gradFill>
          <a:ln w="25400">
            <a:noFill/>
            <a:miter lim="800000"/>
            <a:headEnd/>
            <a:tailEnd/>
          </a:ln>
          <a:effectLst/>
        </p:spPr>
        <p:txBody>
          <a:bodyPr wrap="none" anchor="ctr"/>
          <a:lstStyle/>
          <a:p>
            <a:pPr eaLnBrk="0" hangingPunct="0">
              <a:defRPr/>
            </a:pPr>
            <a:endParaRPr lang="en-US"/>
          </a:p>
        </p:txBody>
      </p:sp>
      <p:sp>
        <p:nvSpPr>
          <p:cNvPr id="4" name="Freeform 4"/>
          <p:cNvSpPr>
            <a:spLocks/>
          </p:cNvSpPr>
          <p:nvPr/>
        </p:nvSpPr>
        <p:spPr bwMode="auto">
          <a:xfrm flipH="1">
            <a:off x="1346200" y="1508125"/>
            <a:ext cx="7245350" cy="4572000"/>
          </a:xfrm>
          <a:custGeom>
            <a:avLst/>
            <a:gdLst/>
            <a:ahLst/>
            <a:cxnLst>
              <a:cxn ang="0">
                <a:pos x="4898" y="0"/>
              </a:cxn>
              <a:cxn ang="0">
                <a:pos x="0" y="0"/>
              </a:cxn>
              <a:cxn ang="0">
                <a:pos x="0" y="624"/>
              </a:cxn>
            </a:cxnLst>
            <a:rect l="0" t="0" r="r" b="b"/>
            <a:pathLst>
              <a:path w="4898" h="624">
                <a:moveTo>
                  <a:pt x="4898" y="0"/>
                </a:moveTo>
                <a:lnTo>
                  <a:pt x="0" y="0"/>
                </a:lnTo>
                <a:lnTo>
                  <a:pt x="0" y="624"/>
                </a:lnTo>
              </a:path>
            </a:pathLst>
          </a:custGeom>
          <a:noFill/>
          <a:ln w="12700" cmpd="sng">
            <a:solidFill>
              <a:srgbClr val="0033CC"/>
            </a:solidFill>
            <a:round/>
            <a:headEnd/>
            <a:tailEnd/>
          </a:ln>
          <a:effectLst/>
        </p:spPr>
        <p:txBody>
          <a:bodyPr wrap="none" anchor="ctr"/>
          <a:lstStyle/>
          <a:p>
            <a:pPr eaLnBrk="0" hangingPunct="0">
              <a:defRPr/>
            </a:pPr>
            <a:endParaRPr lang="en-US"/>
          </a:p>
        </p:txBody>
      </p:sp>
      <p:sp>
        <p:nvSpPr>
          <p:cNvPr id="863234" name="Rectangle 2"/>
          <p:cNvSpPr>
            <a:spLocks noGrp="1" noChangeArrowheads="1"/>
          </p:cNvSpPr>
          <p:nvPr>
            <p:ph type="ctrTitle"/>
          </p:nvPr>
        </p:nvSpPr>
        <p:spPr>
          <a:xfrm>
            <a:off x="1598613" y="2185988"/>
            <a:ext cx="6962775" cy="1143000"/>
          </a:xfrm>
        </p:spPr>
        <p:txBody>
          <a:bodyPr/>
          <a:lstStyle>
            <a:lvl1pPr>
              <a:defRPr/>
            </a:lvl1pPr>
          </a:lstStyle>
          <a:p>
            <a:r>
              <a:rPr lang="en-US"/>
              <a:t>Click to edit Master 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28600"/>
            <a:ext cx="19050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28600"/>
            <a:ext cx="55626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54113" y="971550"/>
            <a:ext cx="3630612"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7125" y="971550"/>
            <a:ext cx="3630613"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862210" name="Rectangle 2"/>
          <p:cNvSpPr>
            <a:spLocks noGrp="1" noChangeArrowheads="1"/>
          </p:cNvSpPr>
          <p:nvPr>
            <p:ph type="body" idx="1"/>
          </p:nvPr>
        </p:nvSpPr>
        <p:spPr bwMode="auto">
          <a:xfrm>
            <a:off x="1154113" y="971550"/>
            <a:ext cx="7413625" cy="5105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2211" name="Rectangle 3"/>
          <p:cNvSpPr>
            <a:spLocks noChangeArrowheads="1"/>
          </p:cNvSpPr>
          <p:nvPr/>
        </p:nvSpPr>
        <p:spPr bwMode="auto">
          <a:xfrm>
            <a:off x="0" y="0"/>
            <a:ext cx="685800" cy="5256213"/>
          </a:xfrm>
          <a:prstGeom prst="rect">
            <a:avLst/>
          </a:prstGeom>
          <a:gradFill rotWithShape="0">
            <a:gsLst>
              <a:gs pos="0">
                <a:srgbClr val="0033CC"/>
              </a:gs>
              <a:gs pos="100000">
                <a:schemeClr val="bg1"/>
              </a:gs>
            </a:gsLst>
            <a:lin ang="5400000" scaled="1"/>
          </a:gradFill>
          <a:ln w="25400">
            <a:noFill/>
            <a:miter lim="800000"/>
            <a:headEnd/>
            <a:tailEnd/>
          </a:ln>
          <a:effectLst/>
        </p:spPr>
        <p:txBody>
          <a:bodyPr wrap="none" anchor="ctr"/>
          <a:lstStyle/>
          <a:p>
            <a:pPr eaLnBrk="0" hangingPunct="0">
              <a:defRPr/>
            </a:pPr>
            <a:endParaRPr lang="en-US"/>
          </a:p>
        </p:txBody>
      </p:sp>
      <p:sp>
        <p:nvSpPr>
          <p:cNvPr id="862212" name="Rectangle 4"/>
          <p:cNvSpPr>
            <a:spLocks noGrp="1" noChangeArrowheads="1"/>
          </p:cNvSpPr>
          <p:nvPr>
            <p:ph type="title"/>
          </p:nvPr>
        </p:nvSpPr>
        <p:spPr bwMode="auto">
          <a:xfrm>
            <a:off x="1143000" y="228600"/>
            <a:ext cx="7620000" cy="7556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862216" name="Line 8"/>
          <p:cNvSpPr>
            <a:spLocks noChangeShapeType="1"/>
          </p:cNvSpPr>
          <p:nvPr/>
        </p:nvSpPr>
        <p:spPr bwMode="auto">
          <a:xfrm>
            <a:off x="1066800" y="609600"/>
            <a:ext cx="7696200" cy="0"/>
          </a:xfrm>
          <a:prstGeom prst="line">
            <a:avLst/>
          </a:prstGeom>
          <a:noFill/>
          <a:ln w="12700">
            <a:solidFill>
              <a:srgbClr val="0033CC"/>
            </a:solidFill>
            <a:round/>
            <a:headEnd/>
            <a:tailEnd/>
          </a:ln>
          <a:effectLst/>
        </p:spPr>
        <p:txBody>
          <a:bodyPr/>
          <a:lstStyle/>
          <a:p>
            <a:pPr eaLnBrk="0" hangingPunct="0">
              <a:defRPr/>
            </a:pPr>
            <a:endParaRPr lang="en-US"/>
          </a:p>
        </p:txBody>
      </p:sp>
      <p:sp>
        <p:nvSpPr>
          <p:cNvPr id="862217" name="Line 9"/>
          <p:cNvSpPr>
            <a:spLocks noChangeShapeType="1"/>
          </p:cNvSpPr>
          <p:nvPr/>
        </p:nvSpPr>
        <p:spPr bwMode="auto">
          <a:xfrm>
            <a:off x="8763000" y="609600"/>
            <a:ext cx="0" cy="5562600"/>
          </a:xfrm>
          <a:prstGeom prst="line">
            <a:avLst/>
          </a:prstGeom>
          <a:noFill/>
          <a:ln w="12700">
            <a:solidFill>
              <a:srgbClr val="0033CC"/>
            </a:solidFill>
            <a:round/>
            <a:headEnd/>
            <a:tailEnd/>
          </a:ln>
          <a:effectLst/>
        </p:spPr>
        <p:txBody>
          <a:bodyP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888"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2"/>
                                        </p:tgtEl>
                                        <p:attrNameLst>
                                          <p:attrName>style.visibility</p:attrName>
                                        </p:attrNameLst>
                                      </p:cBhvr>
                                      <p:to>
                                        <p:strVal val="visible"/>
                                      </p:to>
                                    </p:set>
                                    <p:animEffect transition="in" filter="wipe(left)">
                                      <p:cBhvr>
                                        <p:cTn id="7" dur="500"/>
                                        <p:tgtEl>
                                          <p:spTgt spid="8622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0"/>
                                        </p:tgtEl>
                                        <p:attrNameLst>
                                          <p:attrName>style.visibility</p:attrName>
                                        </p:attrNameLst>
                                      </p:cBhvr>
                                      <p:to>
                                        <p:strVal val="visible"/>
                                      </p:to>
                                    </p:set>
                                    <p:animEffect transition="in" filter="wipe(left)">
                                      <p:cBhvr>
                                        <p:cTn id="11" dur="500"/>
                                        <p:tgtEl>
                                          <p:spTgt spid="862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0" grpId="0" autoUpdateAnimBg="0">
        <p:tmplLst>
          <p:tmpl>
            <p:tnLst>
              <p:par>
                <p:cTn presetID="22" presetClass="entr" presetSubtype="8" fill="hold" nodeType="afterEffect">
                  <p:stCondLst>
                    <p:cond delay="0"/>
                  </p:stCondLst>
                  <p:childTnLst>
                    <p:set>
                      <p:cBhvr>
                        <p:cTn dur="1" fill="hold">
                          <p:stCondLst>
                            <p:cond delay="0"/>
                          </p:stCondLst>
                        </p:cTn>
                        <p:tgtEl>
                          <p:spTgt spid="862210"/>
                        </p:tgtEl>
                        <p:attrNameLst>
                          <p:attrName>style.visibility</p:attrName>
                        </p:attrNameLst>
                      </p:cBhvr>
                      <p:to>
                        <p:strVal val="visible"/>
                      </p:to>
                    </p:set>
                    <p:animEffect transition="in" filter="wipe(left)">
                      <p:cBhvr>
                        <p:cTn dur="500"/>
                        <p:tgtEl>
                          <p:spTgt spid="862210"/>
                        </p:tgtEl>
                      </p:cBhvr>
                    </p:animEffect>
                  </p:childTnLst>
                </p:cTn>
              </p:par>
            </p:tnLst>
          </p:tmpl>
        </p:tmplLst>
      </p:bldP>
      <p:bldP spid="862212" grpId="0" autoUpdateAnimBg="0"/>
    </p:bldLst>
  </p:timing>
  <p:txStyles>
    <p:titleStyle>
      <a:lvl1pPr algn="l" rtl="0" eaLnBrk="0" fontAlgn="base" hangingPunct="0">
        <a:lnSpc>
          <a:spcPct val="90000"/>
        </a:lnSpc>
        <a:spcBef>
          <a:spcPct val="0"/>
        </a:spcBef>
        <a:spcAft>
          <a:spcPct val="0"/>
        </a:spcAft>
        <a:defRPr kumimoji="1" sz="2800" b="1">
          <a:solidFill>
            <a:schemeClr val="tx2"/>
          </a:solidFill>
          <a:latin typeface="+mj-lt"/>
          <a:ea typeface="+mj-ea"/>
          <a:cs typeface="+mj-cs"/>
        </a:defRPr>
      </a:lvl1pPr>
      <a:lvl2pPr algn="l" rtl="0" eaLnBrk="0" fontAlgn="base" hangingPunct="0">
        <a:lnSpc>
          <a:spcPct val="90000"/>
        </a:lnSpc>
        <a:spcBef>
          <a:spcPct val="0"/>
        </a:spcBef>
        <a:spcAft>
          <a:spcPct val="0"/>
        </a:spcAft>
        <a:defRPr kumimoji="1" sz="2800" b="1">
          <a:solidFill>
            <a:schemeClr val="tx2"/>
          </a:solidFill>
          <a:latin typeface="Arial" charset="0"/>
        </a:defRPr>
      </a:lvl2pPr>
      <a:lvl3pPr algn="l" rtl="0" eaLnBrk="0" fontAlgn="base" hangingPunct="0">
        <a:lnSpc>
          <a:spcPct val="90000"/>
        </a:lnSpc>
        <a:spcBef>
          <a:spcPct val="0"/>
        </a:spcBef>
        <a:spcAft>
          <a:spcPct val="0"/>
        </a:spcAft>
        <a:defRPr kumimoji="1" sz="2800" b="1">
          <a:solidFill>
            <a:schemeClr val="tx2"/>
          </a:solidFill>
          <a:latin typeface="Arial" charset="0"/>
        </a:defRPr>
      </a:lvl3pPr>
      <a:lvl4pPr algn="l" rtl="0" eaLnBrk="0" fontAlgn="base" hangingPunct="0">
        <a:lnSpc>
          <a:spcPct val="90000"/>
        </a:lnSpc>
        <a:spcBef>
          <a:spcPct val="0"/>
        </a:spcBef>
        <a:spcAft>
          <a:spcPct val="0"/>
        </a:spcAft>
        <a:defRPr kumimoji="1" sz="2800" b="1">
          <a:solidFill>
            <a:schemeClr val="tx2"/>
          </a:solidFill>
          <a:latin typeface="Arial" charset="0"/>
        </a:defRPr>
      </a:lvl4pPr>
      <a:lvl5pPr algn="l" rtl="0" eaLnBrk="0" fontAlgn="base" hangingPunct="0">
        <a:lnSpc>
          <a:spcPct val="90000"/>
        </a:lnSpc>
        <a:spcBef>
          <a:spcPct val="0"/>
        </a:spcBef>
        <a:spcAft>
          <a:spcPct val="0"/>
        </a:spcAft>
        <a:defRPr kumimoji="1" sz="2800" b="1">
          <a:solidFill>
            <a:schemeClr val="tx2"/>
          </a:solidFill>
          <a:latin typeface="Arial" charset="0"/>
        </a:defRPr>
      </a:lvl5pPr>
      <a:lvl6pPr marL="457200" algn="l" rtl="0" eaLnBrk="0" fontAlgn="base" hangingPunct="0">
        <a:lnSpc>
          <a:spcPct val="90000"/>
        </a:lnSpc>
        <a:spcBef>
          <a:spcPct val="0"/>
        </a:spcBef>
        <a:spcAft>
          <a:spcPct val="0"/>
        </a:spcAft>
        <a:defRPr kumimoji="1" sz="2800" b="1">
          <a:solidFill>
            <a:schemeClr val="tx2"/>
          </a:solidFill>
          <a:latin typeface="Arial" charset="0"/>
        </a:defRPr>
      </a:lvl6pPr>
      <a:lvl7pPr marL="914400" algn="l" rtl="0" eaLnBrk="0" fontAlgn="base" hangingPunct="0">
        <a:lnSpc>
          <a:spcPct val="90000"/>
        </a:lnSpc>
        <a:spcBef>
          <a:spcPct val="0"/>
        </a:spcBef>
        <a:spcAft>
          <a:spcPct val="0"/>
        </a:spcAft>
        <a:defRPr kumimoji="1" sz="2800" b="1">
          <a:solidFill>
            <a:schemeClr val="tx2"/>
          </a:solidFill>
          <a:latin typeface="Arial" charset="0"/>
        </a:defRPr>
      </a:lvl7pPr>
      <a:lvl8pPr marL="1371600" algn="l" rtl="0" eaLnBrk="0" fontAlgn="base" hangingPunct="0">
        <a:lnSpc>
          <a:spcPct val="90000"/>
        </a:lnSpc>
        <a:spcBef>
          <a:spcPct val="0"/>
        </a:spcBef>
        <a:spcAft>
          <a:spcPct val="0"/>
        </a:spcAft>
        <a:defRPr kumimoji="1" sz="2800" b="1">
          <a:solidFill>
            <a:schemeClr val="tx2"/>
          </a:solidFill>
          <a:latin typeface="Arial" charset="0"/>
        </a:defRPr>
      </a:lvl8pPr>
      <a:lvl9pPr marL="1828800" algn="l" rtl="0" eaLnBrk="0" fontAlgn="base" hangingPunct="0">
        <a:lnSpc>
          <a:spcPct val="90000"/>
        </a:lnSpc>
        <a:spcBef>
          <a:spcPct val="0"/>
        </a:spcBef>
        <a:spcAft>
          <a:spcPct val="0"/>
        </a:spcAft>
        <a:defRPr kumimoji="1" sz="2800" b="1">
          <a:solidFill>
            <a:schemeClr val="tx2"/>
          </a:solidFill>
          <a:latin typeface="Arial" charset="0"/>
        </a:defRPr>
      </a:lvl9pPr>
    </p:titleStyle>
    <p:bodyStyle>
      <a:lvl1pPr marL="182563" indent="-182563" algn="l" rtl="0" eaLnBrk="0" fontAlgn="base" hangingPunct="0">
        <a:spcBef>
          <a:spcPct val="20000"/>
        </a:spcBef>
        <a:spcAft>
          <a:spcPct val="0"/>
        </a:spcAft>
        <a:buClr>
          <a:srgbClr val="0033CC"/>
        </a:buClr>
        <a:buFont typeface="Wingdings" pitchFamily="2" charset="2"/>
        <a:buChar char=""/>
        <a:defRPr kumimoji="1" sz="2400" b="1">
          <a:solidFill>
            <a:schemeClr val="accent1"/>
          </a:solidFill>
          <a:latin typeface="+mn-lt"/>
          <a:ea typeface="+mn-ea"/>
          <a:cs typeface="+mn-cs"/>
        </a:defRPr>
      </a:lvl1pPr>
      <a:lvl2pPr marL="476250" indent="-179388" algn="l" rtl="0" eaLnBrk="0" fontAlgn="base" hangingPunct="0">
        <a:spcBef>
          <a:spcPct val="20000"/>
        </a:spcBef>
        <a:spcAft>
          <a:spcPct val="0"/>
        </a:spcAft>
        <a:buClr>
          <a:srgbClr val="0033CC"/>
        </a:buClr>
        <a:buChar char="–"/>
        <a:defRPr kumimoji="1">
          <a:solidFill>
            <a:schemeClr val="tx1"/>
          </a:solidFill>
          <a:latin typeface="+mn-lt"/>
        </a:defRPr>
      </a:lvl2pPr>
      <a:lvl3pPr marL="750888" indent="-1603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3pPr>
      <a:lvl4pPr marL="1035050" indent="-169863" algn="l" rtl="0" eaLnBrk="0" fontAlgn="base" hangingPunct="0">
        <a:spcBef>
          <a:spcPct val="20000"/>
        </a:spcBef>
        <a:spcAft>
          <a:spcPct val="0"/>
        </a:spcAft>
        <a:buClr>
          <a:srgbClr val="0033CC"/>
        </a:buClr>
        <a:buChar char="–"/>
        <a:defRPr kumimoji="1" sz="1600">
          <a:solidFill>
            <a:schemeClr val="tx1"/>
          </a:solidFill>
          <a:latin typeface="+mn-lt"/>
        </a:defRPr>
      </a:lvl4pPr>
      <a:lvl5pPr marL="13192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5pPr>
      <a:lvl6pPr marL="17764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6pPr>
      <a:lvl7pPr marL="22336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7pPr>
      <a:lvl8pPr marL="26908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8pPr>
      <a:lvl9pPr marL="31480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hsing@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92213" y="1700213"/>
            <a:ext cx="7373937" cy="1997075"/>
          </a:xfrm>
        </p:spPr>
        <p:txBody>
          <a:bodyPr/>
          <a:lstStyle/>
          <a:p>
            <a:pPr algn="ctr">
              <a:spcAft>
                <a:spcPct val="50000"/>
              </a:spcAft>
            </a:pPr>
            <a:r>
              <a:rPr lang="en-US" dirty="0" smtClean="0">
                <a:solidFill>
                  <a:schemeClr val="bg2"/>
                </a:solidFill>
              </a:rPr>
              <a:t>Technology Entrepreneurship:</a:t>
            </a:r>
            <a:br>
              <a:rPr lang="en-US" dirty="0" smtClean="0">
                <a:solidFill>
                  <a:schemeClr val="bg2"/>
                </a:solidFill>
              </a:rPr>
            </a:br>
            <a:r>
              <a:rPr lang="en-US" dirty="0" smtClean="0">
                <a:solidFill>
                  <a:schemeClr val="bg2"/>
                </a:solidFill>
              </a:rPr>
              <a:t>Curiosity, Opportunity, Risk, and Money</a:t>
            </a:r>
            <a:r>
              <a:rPr lang="en-US" dirty="0">
                <a:solidFill>
                  <a:schemeClr val="bg2"/>
                </a:solidFill>
              </a:rPr>
              <a:t/>
            </a:r>
            <a:br>
              <a:rPr lang="en-US" dirty="0">
                <a:solidFill>
                  <a:schemeClr val="bg2"/>
                </a:solidFill>
              </a:rPr>
            </a:br>
            <a:r>
              <a:rPr lang="en-US">
                <a:solidFill>
                  <a:schemeClr val="bg2"/>
                </a:solidFill>
              </a:rPr>
              <a:t/>
            </a:r>
            <a:br>
              <a:rPr lang="en-US">
                <a:solidFill>
                  <a:schemeClr val="bg2"/>
                </a:solidFill>
              </a:rPr>
            </a:br>
            <a:r>
              <a:rPr lang="en-US" smtClean="0">
                <a:solidFill>
                  <a:schemeClr val="bg2"/>
                </a:solidFill>
              </a:rPr>
              <a:t>L4. </a:t>
            </a:r>
            <a:r>
              <a:rPr lang="en-US" sz="2400" dirty="0" smtClean="0">
                <a:solidFill>
                  <a:schemeClr val="bg2"/>
                </a:solidFill>
              </a:rPr>
              <a:t>Capitalism and the Technology Entrepreneur </a:t>
            </a:r>
            <a:endParaRPr lang="en-US" sz="2400" dirty="0" smtClean="0"/>
          </a:p>
        </p:txBody>
      </p:sp>
      <p:sp>
        <p:nvSpPr>
          <p:cNvPr id="4099" name="Text Box 4"/>
          <p:cNvSpPr txBox="1">
            <a:spLocks noChangeArrowheads="1"/>
          </p:cNvSpPr>
          <p:nvPr/>
        </p:nvSpPr>
        <p:spPr bwMode="auto">
          <a:xfrm>
            <a:off x="1384300" y="4312314"/>
            <a:ext cx="7027863" cy="2215991"/>
          </a:xfrm>
          <a:prstGeom prst="rect">
            <a:avLst/>
          </a:prstGeom>
          <a:noFill/>
          <a:ln w="9525">
            <a:noFill/>
            <a:miter lim="800000"/>
            <a:headEnd/>
            <a:tailEnd/>
          </a:ln>
        </p:spPr>
        <p:txBody>
          <a:bodyPr wrap="square">
            <a:spAutoFit/>
          </a:bodyPr>
          <a:lstStyle/>
          <a:p>
            <a:pPr algn="ctr" eaLnBrk="0" hangingPunct="0"/>
            <a:r>
              <a:rPr lang="en-US" sz="2400" dirty="0" smtClean="0"/>
              <a:t>August &amp; September, 2013</a:t>
            </a:r>
            <a:r>
              <a:rPr lang="en-US" sz="2400" dirty="0"/>
              <a:t/>
            </a:r>
            <a:br>
              <a:rPr lang="en-US" sz="2400" dirty="0"/>
            </a:br>
            <a:r>
              <a:rPr lang="en-US" sz="2400" dirty="0">
                <a:solidFill>
                  <a:schemeClr val="tx1"/>
                </a:solidFill>
              </a:rPr>
              <a:t/>
            </a:r>
            <a:br>
              <a:rPr lang="en-US" sz="2400" dirty="0">
                <a:solidFill>
                  <a:schemeClr val="tx1"/>
                </a:solidFill>
              </a:rPr>
            </a:br>
            <a:r>
              <a:rPr lang="en-US" sz="2400" dirty="0">
                <a:solidFill>
                  <a:schemeClr val="tx1"/>
                </a:solidFill>
              </a:rPr>
              <a:t>T. Russell </a:t>
            </a:r>
            <a:r>
              <a:rPr lang="en-US" sz="2400" dirty="0" smtClean="0">
                <a:solidFill>
                  <a:schemeClr val="tx1"/>
                </a:solidFill>
              </a:rPr>
              <a:t>Hsing</a:t>
            </a:r>
          </a:p>
          <a:p>
            <a:pPr algn="ctr" eaLnBrk="0" hangingPunct="0"/>
            <a:r>
              <a:rPr lang="en-US" sz="2400" dirty="0" smtClean="0">
                <a:solidFill>
                  <a:schemeClr val="tx1"/>
                </a:solidFill>
              </a:rPr>
              <a:t>National </a:t>
            </a:r>
            <a:r>
              <a:rPr lang="en-US" sz="2400" dirty="0" err="1" smtClean="0">
                <a:solidFill>
                  <a:schemeClr val="tx1"/>
                </a:solidFill>
              </a:rPr>
              <a:t>Chiao</a:t>
            </a:r>
            <a:r>
              <a:rPr lang="en-US" sz="2400" dirty="0" smtClean="0">
                <a:solidFill>
                  <a:schemeClr val="tx1"/>
                </a:solidFill>
              </a:rPr>
              <a:t> Tung University, Taiwan</a:t>
            </a:r>
            <a:r>
              <a:rPr lang="en-US" sz="2400" dirty="0">
                <a:solidFill>
                  <a:schemeClr val="tx1"/>
                </a:solidFill>
              </a:rPr>
              <a:t/>
            </a:r>
            <a:br>
              <a:rPr lang="en-US" sz="2400" dirty="0">
                <a:solidFill>
                  <a:schemeClr val="tx1"/>
                </a:solidFill>
              </a:rPr>
            </a:br>
            <a:r>
              <a:rPr lang="en-US" sz="2400" dirty="0">
                <a:solidFill>
                  <a:schemeClr val="tx1"/>
                </a:solidFill>
              </a:rPr>
              <a:t>Email: </a:t>
            </a:r>
            <a:r>
              <a:rPr lang="en-US" sz="2400" dirty="0">
                <a:solidFill>
                  <a:schemeClr val="tx1"/>
                </a:solidFill>
                <a:hlinkClick r:id="rId3"/>
              </a:rPr>
              <a:t>thsing@ieee.org</a:t>
            </a:r>
            <a:r>
              <a:rPr lang="en-US" sz="1800" dirty="0">
                <a:solidFill>
                  <a:schemeClr val="tx1"/>
                </a:solidFill>
              </a:rPr>
              <a:t/>
            </a:r>
            <a:br>
              <a:rPr lang="en-US" sz="1800" dirty="0">
                <a:solidFill>
                  <a:schemeClr val="tx1"/>
                </a:solidFill>
              </a:rPr>
            </a:br>
            <a:endParaRPr lang="en-US" sz="1800" b="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38740" y="228600"/>
            <a:ext cx="7988240" cy="755650"/>
          </a:xfrm>
        </p:spPr>
        <p:txBody>
          <a:bodyPr/>
          <a:lstStyle/>
          <a:p>
            <a:r>
              <a:rPr lang="en-US" sz="2400" b="0" dirty="0" smtClean="0">
                <a:latin typeface="Arial" pitchFamily="34" charset="0"/>
                <a:cs typeface="Arial" pitchFamily="34" charset="0"/>
              </a:rPr>
              <a:t>     What are the skills an entrepreneur should have?   </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Entrepreneurs initiate and operate a purposeful enterprise</a:t>
            </a:r>
          </a:p>
          <a:p>
            <a:r>
              <a:rPr lang="en-US" b="0" dirty="0" smtClean="0">
                <a:solidFill>
                  <a:schemeClr val="tx1"/>
                </a:solidFill>
              </a:rPr>
              <a:t>Entrepreneurs operate within the context and industrial environment at the time of initiation</a:t>
            </a:r>
          </a:p>
          <a:p>
            <a:r>
              <a:rPr lang="en-US" b="0" dirty="0" smtClean="0">
                <a:solidFill>
                  <a:schemeClr val="tx1"/>
                </a:solidFill>
              </a:rPr>
              <a:t>Entrepreneurs identify and screen timely opportunities</a:t>
            </a:r>
          </a:p>
          <a:p>
            <a:r>
              <a:rPr lang="en-US" b="0" dirty="0" smtClean="0">
                <a:solidFill>
                  <a:schemeClr val="tx1"/>
                </a:solidFill>
              </a:rPr>
              <a:t>Entrepreneurs accumulate and manage knowledge and technology</a:t>
            </a:r>
          </a:p>
          <a:p>
            <a:r>
              <a:rPr lang="en-US" b="0" dirty="0" smtClean="0">
                <a:solidFill>
                  <a:schemeClr val="tx1"/>
                </a:solidFill>
              </a:rPr>
              <a:t>Entrepreneurs mobilize resources- financial, human.</a:t>
            </a:r>
          </a:p>
          <a:p>
            <a:r>
              <a:rPr lang="en-US" b="0" dirty="0" smtClean="0">
                <a:solidFill>
                  <a:schemeClr val="tx1"/>
                </a:solidFill>
              </a:rPr>
              <a:t>Entrepreneurs assess and mitigate uncertainty and risk associated with the initiation of the enterprise</a:t>
            </a:r>
          </a:p>
          <a:p>
            <a:r>
              <a:rPr lang="en-US" b="0" dirty="0" smtClean="0">
                <a:solidFill>
                  <a:schemeClr val="tx1"/>
                </a:solidFill>
              </a:rPr>
              <a:t>Entrepreneurs provide innovative contributions</a:t>
            </a:r>
          </a:p>
          <a:p>
            <a:r>
              <a:rPr lang="en-US" b="0" dirty="0" smtClean="0">
                <a:solidFill>
                  <a:schemeClr val="tx1"/>
                </a:solidFill>
              </a:rPr>
              <a:t>Entrepreneurs enable and encourage their team members who have necessary capabilities and knowledge for success</a:t>
            </a:r>
          </a:p>
          <a:p>
            <a:endParaRPr lang="en-US" b="0" dirty="0" smtClean="0">
              <a:solidFill>
                <a:schemeClr val="tx1"/>
              </a:solidFill>
            </a:endParaRPr>
          </a:p>
          <a:p>
            <a:endParaRPr lang="en-US" b="0" dirty="0">
              <a:solidFill>
                <a:schemeClr val="tx1"/>
              </a:solidFill>
            </a:endParaRPr>
          </a:p>
          <a:p>
            <a:endParaRPr lang="en-US" b="0" dirty="0" smtClean="0">
              <a:solidFill>
                <a:schemeClr val="tx1"/>
              </a:solidFill>
            </a:endParaRPr>
          </a:p>
          <a:p>
            <a:r>
              <a:rPr lang="en-US" b="0" dirty="0" smtClean="0">
                <a:solidFill>
                  <a:schemeClr val="tx1"/>
                </a:solidFill>
              </a:rPr>
              <a:t> </a:t>
            </a:r>
          </a:p>
          <a:p>
            <a:endParaRPr lang="en-US" b="0" dirty="0">
              <a:solidFill>
                <a:schemeClr val="tx1"/>
              </a:solidFill>
            </a:endParaRPr>
          </a:p>
          <a:p>
            <a:endParaRPr lang="en-US" b="0" dirty="0">
              <a:solidFill>
                <a:schemeClr val="tx1"/>
              </a:solidFill>
            </a:endParaRPr>
          </a:p>
          <a:p>
            <a:pPr lvl="1"/>
            <a:endParaRPr lang="en-US" sz="14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414047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755650"/>
          </a:xfrm>
        </p:spPr>
        <p:txBody>
          <a:bodyPr/>
          <a:lstStyle/>
          <a:p>
            <a:r>
              <a:rPr lang="en-US" sz="2400" b="0" dirty="0" smtClean="0">
                <a:latin typeface="Arial" pitchFamily="34" charset="0"/>
                <a:cs typeface="Arial" pitchFamily="34" charset="0"/>
              </a:rPr>
              <a:t>3. Entrepreneurial Capital and the Value of a Venture</a:t>
            </a:r>
          </a:p>
        </p:txBody>
      </p:sp>
      <p:sp>
        <p:nvSpPr>
          <p:cNvPr id="8195" name="Content Placeholder 2"/>
          <p:cNvSpPr>
            <a:spLocks noGrp="1"/>
          </p:cNvSpPr>
          <p:nvPr>
            <p:ph idx="1"/>
          </p:nvPr>
        </p:nvSpPr>
        <p:spPr>
          <a:xfrm>
            <a:off x="1115550" y="625435"/>
            <a:ext cx="7527222" cy="6105620"/>
          </a:xfrm>
        </p:spPr>
        <p:txBody>
          <a:bodyPr/>
          <a:lstStyle/>
          <a:p>
            <a:r>
              <a:rPr lang="en-US" b="0" dirty="0" smtClean="0">
                <a:solidFill>
                  <a:schemeClr val="tx1"/>
                </a:solidFill>
              </a:rPr>
              <a:t>Entrepreneurial competence is the ability of: (1) to recognize and envision taking advantage opportunity, and (2) to access and manage the necessary resources to actually take advantage of the </a:t>
            </a:r>
            <a:r>
              <a:rPr lang="en-US" b="0" dirty="0" err="1" smtClean="0">
                <a:solidFill>
                  <a:schemeClr val="tx1"/>
                </a:solidFill>
              </a:rPr>
              <a:t>opport</a:t>
            </a:r>
            <a:r>
              <a:rPr lang="en-US" b="0" dirty="0" smtClean="0">
                <a:solidFill>
                  <a:schemeClr val="tx1"/>
                </a:solidFill>
              </a:rPr>
              <a:t>.</a:t>
            </a:r>
            <a:endParaRPr lang="en-US" b="0" dirty="0">
              <a:solidFill>
                <a:schemeClr val="tx1"/>
              </a:solidFill>
            </a:endParaRPr>
          </a:p>
          <a:p>
            <a:r>
              <a:rPr lang="en-US" b="0" dirty="0" smtClean="0">
                <a:solidFill>
                  <a:schemeClr val="tx1"/>
                </a:solidFill>
              </a:rPr>
              <a:t>Economic Value (EV) = </a:t>
            </a:r>
            <a:r>
              <a:rPr lang="en-US" b="0" dirty="0" err="1" smtClean="0">
                <a:solidFill>
                  <a:schemeClr val="tx1"/>
                </a:solidFill>
              </a:rPr>
              <a:t>Opp.X</a:t>
            </a:r>
            <a:r>
              <a:rPr lang="en-US" b="0" dirty="0" smtClean="0">
                <a:solidFill>
                  <a:schemeClr val="tx1"/>
                </a:solidFill>
              </a:rPr>
              <a:t> </a:t>
            </a:r>
            <a:r>
              <a:rPr lang="en-US" b="0" dirty="0" err="1" smtClean="0">
                <a:solidFill>
                  <a:schemeClr val="tx1"/>
                </a:solidFill>
              </a:rPr>
              <a:t>Entrepre</a:t>
            </a:r>
            <a:r>
              <a:rPr lang="en-US" b="0" dirty="0" smtClean="0">
                <a:solidFill>
                  <a:schemeClr val="tx1"/>
                </a:solidFill>
              </a:rPr>
              <a:t>. Capital (EC), </a:t>
            </a:r>
          </a:p>
          <a:p>
            <a:pPr marL="0" indent="0">
              <a:buNone/>
            </a:pPr>
            <a:r>
              <a:rPr lang="en-US" b="0" dirty="0">
                <a:solidFill>
                  <a:schemeClr val="tx1"/>
                </a:solidFill>
              </a:rPr>
              <a:t> </a:t>
            </a:r>
            <a:r>
              <a:rPr lang="en-US" b="0" dirty="0" smtClean="0">
                <a:solidFill>
                  <a:schemeClr val="tx1"/>
                </a:solidFill>
              </a:rPr>
              <a:t>  </a:t>
            </a:r>
            <a:r>
              <a:rPr lang="en-US" sz="2000" b="0" dirty="0" smtClean="0">
                <a:solidFill>
                  <a:schemeClr val="tx1"/>
                </a:solidFill>
              </a:rPr>
              <a:t>where EC = </a:t>
            </a:r>
            <a:r>
              <a:rPr lang="en-US" sz="2000" b="0" dirty="0" err="1" smtClean="0">
                <a:solidFill>
                  <a:schemeClr val="tx1"/>
                </a:solidFill>
              </a:rPr>
              <a:t>Ecompetence</a:t>
            </a:r>
            <a:r>
              <a:rPr lang="en-US" sz="2000" b="0" dirty="0" smtClean="0">
                <a:solidFill>
                  <a:schemeClr val="tx1"/>
                </a:solidFill>
              </a:rPr>
              <a:t> x </a:t>
            </a:r>
            <a:r>
              <a:rPr lang="en-US" sz="2000" b="0" dirty="0" err="1" smtClean="0">
                <a:solidFill>
                  <a:schemeClr val="tx1"/>
                </a:solidFill>
              </a:rPr>
              <a:t>Ecommitment</a:t>
            </a:r>
            <a:endParaRPr lang="en-US" sz="2000" b="0" dirty="0" smtClean="0">
              <a:solidFill>
                <a:schemeClr val="tx1"/>
              </a:solidFill>
            </a:endParaRPr>
          </a:p>
          <a:p>
            <a:pPr marL="0" indent="0">
              <a:buNone/>
            </a:pPr>
            <a:r>
              <a:rPr lang="en-US" b="0" dirty="0" smtClean="0">
                <a:solidFill>
                  <a:schemeClr val="tx1"/>
                </a:solidFill>
              </a:rPr>
              <a:t>                                      = </a:t>
            </a:r>
            <a:r>
              <a:rPr lang="en-US" b="0" dirty="0" err="1" smtClean="0">
                <a:solidFill>
                  <a:schemeClr val="tx1"/>
                </a:solidFill>
              </a:rPr>
              <a:t>Opp</a:t>
            </a:r>
            <a:r>
              <a:rPr lang="en-US" b="0" dirty="0" smtClean="0">
                <a:solidFill>
                  <a:schemeClr val="tx1"/>
                </a:solidFill>
              </a:rPr>
              <a:t> x </a:t>
            </a:r>
            <a:r>
              <a:rPr lang="en-US" b="0" dirty="0" err="1" smtClean="0">
                <a:solidFill>
                  <a:schemeClr val="tx1"/>
                </a:solidFill>
              </a:rPr>
              <a:t>Ecomp</a:t>
            </a:r>
            <a:r>
              <a:rPr lang="en-US" b="0" dirty="0" smtClean="0">
                <a:solidFill>
                  <a:schemeClr val="tx1"/>
                </a:solidFill>
              </a:rPr>
              <a:t> x </a:t>
            </a:r>
            <a:r>
              <a:rPr lang="en-US" b="0" dirty="0" err="1" smtClean="0">
                <a:solidFill>
                  <a:schemeClr val="tx1"/>
                </a:solidFill>
              </a:rPr>
              <a:t>Ecomm</a:t>
            </a:r>
            <a:endParaRPr lang="en-US" b="0" dirty="0" smtClean="0">
              <a:solidFill>
                <a:schemeClr val="tx1"/>
              </a:solidFill>
            </a:endParaRPr>
          </a:p>
          <a:p>
            <a:pPr lvl="1"/>
            <a:endParaRPr lang="en-US" sz="2000" b="0" dirty="0" smtClean="0">
              <a:solidFill>
                <a:schemeClr val="tx1"/>
              </a:solidFill>
            </a:endParaRPr>
          </a:p>
          <a:p>
            <a:r>
              <a:rPr lang="en-US" b="0" dirty="0" smtClean="0">
                <a:solidFill>
                  <a:schemeClr val="tx1"/>
                </a:solidFill>
              </a:rPr>
              <a:t>Expected Market Value (MV) for an enterprise</a:t>
            </a:r>
          </a:p>
          <a:p>
            <a:pPr marL="0" indent="0">
              <a:buNone/>
            </a:pPr>
            <a:r>
              <a:rPr lang="en-US" b="0" dirty="0">
                <a:solidFill>
                  <a:schemeClr val="tx1"/>
                </a:solidFill>
              </a:rPr>
              <a:t> </a:t>
            </a:r>
            <a:r>
              <a:rPr lang="en-US" b="0" dirty="0" smtClean="0">
                <a:solidFill>
                  <a:schemeClr val="tx1"/>
                </a:solidFill>
              </a:rPr>
              <a:t>  </a:t>
            </a:r>
            <a:r>
              <a:rPr lang="en-US" sz="2000" b="0" dirty="0" smtClean="0">
                <a:solidFill>
                  <a:schemeClr val="tx1"/>
                </a:solidFill>
              </a:rPr>
              <a:t>(After a period of time)</a:t>
            </a:r>
          </a:p>
          <a:p>
            <a:pPr marL="0" indent="0">
              <a:buNone/>
            </a:pPr>
            <a:r>
              <a:rPr lang="en-US" b="0" dirty="0">
                <a:solidFill>
                  <a:schemeClr val="tx1"/>
                </a:solidFill>
              </a:rPr>
              <a:t> </a:t>
            </a:r>
            <a:r>
              <a:rPr lang="en-US" b="0" dirty="0" smtClean="0">
                <a:solidFill>
                  <a:schemeClr val="tx1"/>
                </a:solidFill>
              </a:rPr>
              <a:t> = Management (M) x Context (C) x EV</a:t>
            </a:r>
          </a:p>
          <a:p>
            <a:pPr marL="0" indent="0">
              <a:buNone/>
            </a:pPr>
            <a:r>
              <a:rPr lang="en-US" b="0" dirty="0">
                <a:solidFill>
                  <a:schemeClr val="tx1"/>
                </a:solidFill>
              </a:rPr>
              <a:t> </a:t>
            </a:r>
            <a:r>
              <a:rPr lang="en-US" b="0" dirty="0" smtClean="0">
                <a:solidFill>
                  <a:schemeClr val="tx1"/>
                </a:solidFill>
              </a:rPr>
              <a:t> = M x C x </a:t>
            </a:r>
            <a:r>
              <a:rPr lang="en-US" b="0" dirty="0" err="1" smtClean="0">
                <a:solidFill>
                  <a:schemeClr val="tx1"/>
                </a:solidFill>
              </a:rPr>
              <a:t>Opp</a:t>
            </a:r>
            <a:r>
              <a:rPr lang="en-US" b="0" dirty="0" smtClean="0">
                <a:solidFill>
                  <a:schemeClr val="tx1"/>
                </a:solidFill>
              </a:rPr>
              <a:t> x </a:t>
            </a:r>
            <a:r>
              <a:rPr lang="en-US" b="0" dirty="0" err="1" smtClean="0">
                <a:solidFill>
                  <a:schemeClr val="tx1"/>
                </a:solidFill>
              </a:rPr>
              <a:t>Ecomp</a:t>
            </a:r>
            <a:r>
              <a:rPr lang="en-US" b="0" dirty="0" smtClean="0">
                <a:solidFill>
                  <a:schemeClr val="tx1"/>
                </a:solidFill>
              </a:rPr>
              <a:t> x </a:t>
            </a:r>
            <a:r>
              <a:rPr lang="en-US" b="0" dirty="0" err="1" smtClean="0">
                <a:solidFill>
                  <a:schemeClr val="tx1"/>
                </a:solidFill>
              </a:rPr>
              <a:t>Ecomm</a:t>
            </a:r>
            <a:endParaRPr lang="en-US" b="0" dirty="0" smtClean="0">
              <a:solidFill>
                <a:schemeClr val="tx1"/>
              </a:solidFill>
            </a:endParaRPr>
          </a:p>
          <a:p>
            <a:pPr lvl="1"/>
            <a:endParaRPr lang="en-US" b="0" dirty="0">
              <a:solidFill>
                <a:schemeClr val="tx1"/>
              </a:solidFill>
            </a:endParaRPr>
          </a:p>
          <a:p>
            <a:endParaRPr lang="en-US" b="0" dirty="0" smtClean="0">
              <a:solidFill>
                <a:schemeClr val="tx1"/>
              </a:solidFill>
            </a:endParaRPr>
          </a:p>
          <a:p>
            <a:pPr lvl="1"/>
            <a:endParaRPr lang="en-US" sz="2000" b="0" dirty="0">
              <a:solidFill>
                <a:schemeClr val="tx1"/>
              </a:solidFill>
            </a:endParaRPr>
          </a:p>
          <a:p>
            <a:pPr lvl="1"/>
            <a:endParaRPr lang="en-US" sz="14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321024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92360" y="228600"/>
            <a:ext cx="7834620" cy="755650"/>
          </a:xfrm>
        </p:spPr>
        <p:txBody>
          <a:bodyPr/>
          <a:lstStyle/>
          <a:p>
            <a:r>
              <a:rPr lang="en-US" sz="2400" b="0" dirty="0" smtClean="0">
                <a:latin typeface="Arial" pitchFamily="34" charset="0"/>
                <a:cs typeface="Arial" pitchFamily="34" charset="0"/>
              </a:rPr>
              <a:t>4. Building an Enterprise  </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Example 1:</a:t>
            </a:r>
          </a:p>
          <a:p>
            <a:pPr marL="0" indent="0">
              <a:buNone/>
            </a:pPr>
            <a:r>
              <a:rPr lang="en-US" b="0" dirty="0" smtClean="0">
                <a:solidFill>
                  <a:schemeClr val="tx1"/>
                </a:solidFill>
              </a:rPr>
              <a:t>Sun Microsystems was founded in 1982 by a team of four young men (age of 20s), then……….</a:t>
            </a:r>
          </a:p>
          <a:p>
            <a:pPr marL="0" indent="0">
              <a:buNone/>
            </a:pPr>
            <a:endParaRPr lang="en-US" sz="2000" b="0" dirty="0">
              <a:solidFill>
                <a:schemeClr val="tx1"/>
              </a:solidFill>
            </a:endParaRPr>
          </a:p>
          <a:p>
            <a:pPr marL="0" indent="0">
              <a:buNone/>
            </a:pPr>
            <a:r>
              <a:rPr lang="en-US" b="0" dirty="0" smtClean="0">
                <a:solidFill>
                  <a:schemeClr val="tx1"/>
                </a:solidFill>
              </a:rPr>
              <a:t>Example 2: </a:t>
            </a:r>
          </a:p>
          <a:p>
            <a:pPr marL="0" indent="0">
              <a:buNone/>
            </a:pPr>
            <a:r>
              <a:rPr lang="en-US" b="0" dirty="0" smtClean="0">
                <a:solidFill>
                  <a:schemeClr val="tx1"/>
                </a:solidFill>
              </a:rPr>
              <a:t>Broadcom’s story……</a:t>
            </a:r>
          </a:p>
          <a:p>
            <a:pPr marL="0" indent="0">
              <a:buNone/>
            </a:pPr>
            <a:endParaRPr lang="en-US" b="0" dirty="0">
              <a:solidFill>
                <a:schemeClr val="tx1"/>
              </a:solidFill>
            </a:endParaRPr>
          </a:p>
          <a:p>
            <a:pPr marL="0" indent="0">
              <a:buNone/>
            </a:pPr>
            <a:r>
              <a:rPr lang="en-US" b="0" dirty="0" smtClean="0">
                <a:solidFill>
                  <a:schemeClr val="tx1"/>
                </a:solidFill>
              </a:rPr>
              <a:t>Example 3.: “Social Networks” Movie</a:t>
            </a:r>
          </a:p>
          <a:p>
            <a:pPr marL="293687" lvl="1" indent="0">
              <a:buNone/>
            </a:pPr>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190348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92360" y="228600"/>
            <a:ext cx="7834620" cy="755650"/>
          </a:xfrm>
        </p:spPr>
        <p:txBody>
          <a:bodyPr/>
          <a:lstStyle/>
          <a:p>
            <a:r>
              <a:rPr lang="en-US" sz="2400" b="0" dirty="0" smtClean="0">
                <a:latin typeface="Arial" pitchFamily="34" charset="0"/>
                <a:cs typeface="Arial" pitchFamily="34" charset="0"/>
              </a:rPr>
              <a:t>5. Economics, the Entrepreneur, and the Productivity </a:t>
            </a:r>
          </a:p>
        </p:txBody>
      </p:sp>
      <p:sp>
        <p:nvSpPr>
          <p:cNvPr id="8195" name="Content Placeholder 2"/>
          <p:cNvSpPr>
            <a:spLocks noGrp="1"/>
          </p:cNvSpPr>
          <p:nvPr>
            <p:ph idx="1"/>
          </p:nvPr>
        </p:nvSpPr>
        <p:spPr>
          <a:xfrm>
            <a:off x="1115550" y="932675"/>
            <a:ext cx="7527222" cy="5798380"/>
          </a:xfrm>
        </p:spPr>
        <p:txBody>
          <a:bodyPr/>
          <a:lstStyle/>
          <a:p>
            <a:pPr marL="636587" lvl="1" indent="-342900">
              <a:buFont typeface="Arial" pitchFamily="34" charset="0"/>
              <a:buChar char="•"/>
            </a:pPr>
            <a:r>
              <a:rPr lang="en-US" sz="2400" dirty="0" smtClean="0"/>
              <a:t>Entrepreneurs are the people who arrange novel organizations or solutions to respond to the social and economic needs. They are the ones who make our economic systems thrive. For instance, new ventures and start-ups have been the source of estimated 1/2 to 2/3 of the new jobs created in US over the past decade. </a:t>
            </a:r>
          </a:p>
          <a:p>
            <a:pPr marL="636587" lvl="1" indent="-342900">
              <a:buFont typeface="Arial" pitchFamily="34" charset="0"/>
              <a:buChar char="•"/>
            </a:pPr>
            <a:r>
              <a:rPr lang="en-US" sz="2400" b="0" dirty="0" smtClean="0">
                <a:solidFill>
                  <a:schemeClr val="tx1"/>
                </a:solidFill>
              </a:rPr>
              <a:t>The entrepreneurs turns a social problem (such as low un-employment rate and low GDP) into an opportunity, a productive organization, and new, well-paid jobs</a:t>
            </a:r>
          </a:p>
          <a:p>
            <a:pPr marL="636587" lvl="1" indent="-342900">
              <a:buFont typeface="Arial" pitchFamily="34" charset="0"/>
              <a:buChar char="•"/>
            </a:pPr>
            <a:r>
              <a:rPr lang="en-US" sz="2400" dirty="0" smtClean="0"/>
              <a:t>(Natural Capital, Financial Capital, and IP)</a:t>
            </a:r>
          </a:p>
          <a:p>
            <a:pPr marL="293687" lvl="1" indent="0">
              <a:buNone/>
            </a:pPr>
            <a:r>
              <a:rPr lang="en-US" sz="2400" b="0" dirty="0">
                <a:solidFill>
                  <a:schemeClr val="tx1"/>
                </a:solidFill>
              </a:rPr>
              <a:t> </a:t>
            </a:r>
            <a:r>
              <a:rPr lang="en-US" sz="2400" b="0" dirty="0" smtClean="0">
                <a:solidFill>
                  <a:schemeClr val="tx1"/>
                </a:solidFill>
              </a:rPr>
              <a:t>    &gt;&gt; Economy (</a:t>
            </a:r>
            <a:r>
              <a:rPr lang="en-US" sz="2000" b="0" dirty="0" smtClean="0">
                <a:solidFill>
                  <a:schemeClr val="tx1"/>
                </a:solidFill>
              </a:rPr>
              <a:t>Entrepreneurs as agents of Progress)</a:t>
            </a:r>
          </a:p>
          <a:p>
            <a:pPr marL="293687" lvl="1" indent="0">
              <a:buNone/>
            </a:pPr>
            <a:r>
              <a:rPr lang="en-US" sz="2000" dirty="0"/>
              <a:t> </a:t>
            </a:r>
            <a:r>
              <a:rPr lang="en-US" sz="2000" dirty="0" smtClean="0"/>
              <a:t>     </a:t>
            </a:r>
            <a:r>
              <a:rPr lang="en-US" sz="2400" dirty="0" smtClean="0"/>
              <a:t>&gt;&gt; (Beneficial Outputs, Undesired Waste outputs) </a:t>
            </a:r>
            <a:endParaRPr lang="en-US" sz="2000" b="0" dirty="0" smtClean="0">
              <a:solidFill>
                <a:schemeClr val="tx1"/>
              </a:solidFill>
            </a:endParaRPr>
          </a:p>
        </p:txBody>
      </p:sp>
    </p:spTree>
    <p:extLst>
      <p:ext uri="{BB962C8B-B14F-4D97-AF65-F5344CB8AC3E}">
        <p14:creationId xmlns:p14="http://schemas.microsoft.com/office/powerpoint/2010/main" val="1283734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422790" y="228600"/>
            <a:ext cx="7604190" cy="755650"/>
          </a:xfrm>
        </p:spPr>
        <p:txBody>
          <a:bodyPr/>
          <a:lstStyle/>
          <a:p>
            <a:r>
              <a:rPr lang="en-US" sz="2400" b="0" dirty="0">
                <a:latin typeface="Arial" pitchFamily="34" charset="0"/>
                <a:cs typeface="Arial" pitchFamily="34" charset="0"/>
              </a:rPr>
              <a:t>6</a:t>
            </a:r>
            <a:r>
              <a:rPr lang="en-US" sz="2400" b="0" dirty="0" smtClean="0">
                <a:latin typeface="Arial" pitchFamily="34" charset="0"/>
                <a:cs typeface="Arial" pitchFamily="34" charset="0"/>
              </a:rPr>
              <a:t>. The Knowledge-Based Economy </a:t>
            </a:r>
          </a:p>
        </p:txBody>
      </p:sp>
      <p:sp>
        <p:nvSpPr>
          <p:cNvPr id="8195" name="Content Placeholder 2"/>
          <p:cNvSpPr>
            <a:spLocks noGrp="1"/>
          </p:cNvSpPr>
          <p:nvPr>
            <p:ph idx="1"/>
          </p:nvPr>
        </p:nvSpPr>
        <p:spPr>
          <a:xfrm>
            <a:off x="1115550" y="932675"/>
            <a:ext cx="7527222" cy="5798380"/>
          </a:xfrm>
        </p:spPr>
        <p:txBody>
          <a:bodyPr/>
          <a:lstStyle/>
          <a:p>
            <a:pPr marL="636587" lvl="1" indent="-342900">
              <a:buFont typeface="Arial" pitchFamily="34" charset="0"/>
              <a:buChar char="•"/>
            </a:pPr>
            <a:r>
              <a:rPr lang="en-US" sz="2400" dirty="0" smtClean="0"/>
              <a:t>Idea &gt;&gt; Knowledge &gt;&gt; Actions</a:t>
            </a:r>
          </a:p>
          <a:p>
            <a:pPr marL="911225" lvl="2" indent="-342900">
              <a:buFont typeface="Arial" pitchFamily="34" charset="0"/>
              <a:buChar char="•"/>
            </a:pPr>
            <a:r>
              <a:rPr lang="en-US" sz="2000" dirty="0" smtClean="0"/>
              <a:t>Ideas are filtered and transformed into knowledge, which can be used to guide the actions of entrepreneurs. Ideas are raw material from which knowledge is produced.</a:t>
            </a:r>
          </a:p>
          <a:p>
            <a:pPr marL="636587" lvl="1" indent="-342900">
              <a:buFont typeface="Arial" pitchFamily="34" charset="0"/>
              <a:buChar char="•"/>
            </a:pPr>
            <a:r>
              <a:rPr lang="en-US" sz="2400" dirty="0" smtClean="0"/>
              <a:t>The flow of knowledge from science and Technology in products, processes and services (the essence of business)</a:t>
            </a:r>
          </a:p>
          <a:p>
            <a:pPr marL="636587" lvl="1" indent="-342900">
              <a:buFont typeface="Arial" pitchFamily="34" charset="0"/>
              <a:buChar char="•"/>
            </a:pPr>
            <a:r>
              <a:rPr lang="en-US" sz="2400" dirty="0" smtClean="0"/>
              <a:t>Knowledge can be defined as the awareness and possession of information, fact, ideas, truths, and principles in an area of expertise</a:t>
            </a:r>
          </a:p>
          <a:p>
            <a:pPr marL="579437" lvl="1" indent="-285750">
              <a:buFont typeface="Arial" pitchFamily="34" charset="0"/>
              <a:buChar char="•"/>
            </a:pPr>
            <a:r>
              <a:rPr lang="en-US" sz="2400" dirty="0" smtClean="0"/>
              <a:t>Intellectual Capital (IC) = Human Capital (HC) + Organization Capital (OC)+ Social Capital (SC), which is the organization’s most important asset</a:t>
            </a:r>
            <a:r>
              <a:rPr lang="en-US" dirty="0" smtClean="0"/>
              <a:t>.</a:t>
            </a:r>
          </a:p>
          <a:p>
            <a:pPr marL="579437" lvl="1" indent="-285750">
              <a:buFont typeface="Arial" pitchFamily="34" charset="0"/>
              <a:buChar char="•"/>
            </a:pPr>
            <a:r>
              <a:rPr lang="en-US" sz="2400" dirty="0" smtClean="0">
                <a:solidFill>
                  <a:srgbClr val="FF0000"/>
                </a:solidFill>
              </a:rPr>
              <a:t>IC will determine success or failure for most firms in the current knowledge-Based Economy</a:t>
            </a:r>
            <a:r>
              <a:rPr lang="en-US" dirty="0" smtClean="0">
                <a:solidFill>
                  <a:srgbClr val="FF0000"/>
                </a:solidFill>
              </a:rPr>
              <a:t> </a:t>
            </a:r>
          </a:p>
          <a:p>
            <a:pPr marL="293687" lvl="1" indent="0">
              <a:buNone/>
            </a:pPr>
            <a:endParaRPr lang="en-US" dirty="0" smtClean="0"/>
          </a:p>
        </p:txBody>
      </p:sp>
    </p:spTree>
    <p:extLst>
      <p:ext uri="{BB962C8B-B14F-4D97-AF65-F5344CB8AC3E}">
        <p14:creationId xmlns:p14="http://schemas.microsoft.com/office/powerpoint/2010/main" val="3168692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92360" y="228600"/>
            <a:ext cx="7834620" cy="755650"/>
          </a:xfrm>
        </p:spPr>
        <p:txBody>
          <a:bodyPr/>
          <a:lstStyle/>
          <a:p>
            <a:r>
              <a:rPr lang="en-US" sz="2400" b="0" dirty="0" smtClean="0">
                <a:latin typeface="Arial" pitchFamily="34" charset="0"/>
                <a:cs typeface="Arial" pitchFamily="34" charset="0"/>
              </a:rPr>
              <a:t> The Firm’s Role: Inputs &gt;&gt; The Firm &gt;&gt; Output</a:t>
            </a:r>
          </a:p>
        </p:txBody>
      </p:sp>
      <p:sp>
        <p:nvSpPr>
          <p:cNvPr id="8195" name="Content Placeholder 2"/>
          <p:cNvSpPr>
            <a:spLocks noGrp="1"/>
          </p:cNvSpPr>
          <p:nvPr>
            <p:ph idx="1"/>
          </p:nvPr>
        </p:nvSpPr>
        <p:spPr>
          <a:xfrm>
            <a:off x="1115550" y="932675"/>
            <a:ext cx="7527222" cy="5798380"/>
          </a:xfrm>
        </p:spPr>
        <p:txBody>
          <a:bodyPr/>
          <a:lstStyle/>
          <a:p>
            <a:pPr marL="636587" lvl="1" indent="-342900">
              <a:buFont typeface="Arial" pitchFamily="34" charset="0"/>
              <a:buChar char="•"/>
            </a:pPr>
            <a:r>
              <a:rPr lang="en-US" sz="2400" dirty="0" smtClean="0"/>
              <a:t> The </a:t>
            </a:r>
            <a:r>
              <a:rPr lang="en-US" sz="2400" dirty="0" err="1" smtClean="0"/>
              <a:t>rols</a:t>
            </a:r>
            <a:r>
              <a:rPr lang="en-US" sz="2400" dirty="0" smtClean="0"/>
              <a:t> of a firm is to transform inputs into desirable outputs that serve the needs of customers!</a:t>
            </a:r>
          </a:p>
          <a:p>
            <a:pPr marL="293687" lvl="1" indent="0">
              <a:buNone/>
            </a:pPr>
            <a:endParaRPr lang="en-US" sz="2400" b="0" dirty="0">
              <a:solidFill>
                <a:schemeClr val="tx1"/>
              </a:solidFill>
            </a:endParaRPr>
          </a:p>
          <a:p>
            <a:pPr marL="293687" lvl="1" indent="0">
              <a:buNone/>
            </a:pPr>
            <a:r>
              <a:rPr lang="en-US" sz="2400" dirty="0" smtClean="0"/>
              <a:t>Inputs (raw materials, component and modules,    financial capital, physical assets &amp; technologies)</a:t>
            </a:r>
          </a:p>
          <a:p>
            <a:pPr marL="293687" lvl="1" indent="0">
              <a:buNone/>
            </a:pPr>
            <a:endParaRPr lang="en-US" sz="2400" b="0" dirty="0">
              <a:solidFill>
                <a:schemeClr val="tx1"/>
              </a:solidFill>
            </a:endParaRPr>
          </a:p>
          <a:p>
            <a:pPr marL="293687" lvl="1" indent="0">
              <a:buNone/>
            </a:pPr>
            <a:r>
              <a:rPr lang="en-US" sz="2400" dirty="0" smtClean="0"/>
              <a:t>&gt;&gt; The Firm (transformation based on: IC and EC)</a:t>
            </a:r>
          </a:p>
          <a:p>
            <a:pPr marL="293687" lvl="1" indent="0">
              <a:buNone/>
            </a:pPr>
            <a:endParaRPr lang="en-US" sz="2400" b="0" dirty="0">
              <a:solidFill>
                <a:schemeClr val="tx1"/>
              </a:solidFill>
            </a:endParaRPr>
          </a:p>
          <a:p>
            <a:pPr marL="293687" lvl="1" indent="0">
              <a:buNone/>
            </a:pPr>
            <a:r>
              <a:rPr lang="en-US" sz="2400" dirty="0" smtClean="0"/>
              <a:t>&gt;&gt; Output (i.e. Business: products and services)</a:t>
            </a:r>
          </a:p>
          <a:p>
            <a:pPr marL="293687" lvl="1" indent="0">
              <a:buNone/>
            </a:pPr>
            <a:endParaRPr lang="en-US" sz="2000" dirty="0"/>
          </a:p>
          <a:p>
            <a:pPr marL="636587" lvl="1" indent="-342900">
              <a:buFont typeface="Arial" pitchFamily="34" charset="0"/>
              <a:buChar char="•"/>
            </a:pPr>
            <a:r>
              <a:rPr lang="en-US" sz="2400" b="0" dirty="0" smtClean="0">
                <a:solidFill>
                  <a:srgbClr val="FF0000"/>
                </a:solidFill>
              </a:rPr>
              <a:t>Many talented people leave their jobs to join start-up firms because they seek achievement, independence, and opportunity</a:t>
            </a:r>
            <a:endParaRPr lang="en-US" sz="2400" b="0" dirty="0">
              <a:solidFill>
                <a:srgbClr val="FF0000"/>
              </a:solidFill>
            </a:endParaRPr>
          </a:p>
        </p:txBody>
      </p:sp>
    </p:spTree>
    <p:extLst>
      <p:ext uri="{BB962C8B-B14F-4D97-AF65-F5344CB8AC3E}">
        <p14:creationId xmlns:p14="http://schemas.microsoft.com/office/powerpoint/2010/main" val="3550085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38740" y="228600"/>
            <a:ext cx="7988240" cy="755650"/>
          </a:xfrm>
        </p:spPr>
        <p:txBody>
          <a:bodyPr/>
          <a:lstStyle/>
          <a:p>
            <a:r>
              <a:rPr lang="en-US" sz="2400" b="0" dirty="0" smtClean="0">
                <a:latin typeface="Arial" pitchFamily="34" charset="0"/>
                <a:cs typeface="Arial" pitchFamily="34" charset="0"/>
              </a:rPr>
              <a:t> 7. The Firm (organizations, enterprises, and corporations)</a:t>
            </a:r>
          </a:p>
        </p:txBody>
      </p:sp>
      <p:sp>
        <p:nvSpPr>
          <p:cNvPr id="8195" name="Content Placeholder 2"/>
          <p:cNvSpPr>
            <a:spLocks noGrp="1"/>
          </p:cNvSpPr>
          <p:nvPr>
            <p:ph idx="1"/>
          </p:nvPr>
        </p:nvSpPr>
        <p:spPr>
          <a:xfrm>
            <a:off x="1115550" y="932675"/>
            <a:ext cx="7527222" cy="5798380"/>
          </a:xfrm>
        </p:spPr>
        <p:txBody>
          <a:bodyPr/>
          <a:lstStyle/>
          <a:p>
            <a:pPr marL="636587" lvl="1" indent="-342900">
              <a:buFont typeface="Arial" pitchFamily="34" charset="0"/>
              <a:buChar char="•"/>
            </a:pPr>
            <a:r>
              <a:rPr lang="en-US" sz="2400" dirty="0" smtClean="0"/>
              <a:t>The purpose of a firm is to establish an objective and missions and carry it out for the benefits of the customers</a:t>
            </a:r>
          </a:p>
          <a:p>
            <a:pPr marL="636587" lvl="1" indent="-342900">
              <a:buFont typeface="Arial" pitchFamily="34" charset="0"/>
              <a:buChar char="•"/>
            </a:pPr>
            <a:r>
              <a:rPr lang="en-US" sz="2400" b="0" dirty="0" smtClean="0"/>
              <a:t>A firm acts to develop, attract, and retain intellectual capital</a:t>
            </a:r>
          </a:p>
          <a:p>
            <a:pPr marL="636587" lvl="1" indent="-342900">
              <a:buFont typeface="Arial" pitchFamily="34" charset="0"/>
              <a:buChar char="•"/>
            </a:pPr>
            <a:r>
              <a:rPr lang="en-US" sz="2400" dirty="0" smtClean="0"/>
              <a:t>A firm uses intellectual capital to design and build products and/or services</a:t>
            </a:r>
          </a:p>
          <a:p>
            <a:pPr marL="636587" lvl="1" indent="-342900">
              <a:buFont typeface="Arial" pitchFamily="34" charset="0"/>
              <a:buChar char="•"/>
            </a:pPr>
            <a:r>
              <a:rPr lang="en-US" sz="2400" dirty="0" smtClean="0"/>
              <a:t>A firm provides a place where people can collaborate, learn, and grow</a:t>
            </a:r>
          </a:p>
          <a:p>
            <a:pPr marL="636587" lvl="1" indent="-342900">
              <a:buFont typeface="Arial" pitchFamily="34" charset="0"/>
              <a:buChar char="•"/>
            </a:pPr>
            <a:r>
              <a:rPr lang="en-US" sz="2400" dirty="0" smtClean="0"/>
              <a:t>A firm’s theory of business depicts how it understands its total resources, activities, and relationships. </a:t>
            </a:r>
            <a:endParaRPr lang="en-US" sz="2400" b="0" dirty="0"/>
          </a:p>
        </p:txBody>
      </p:sp>
    </p:spTree>
    <p:extLst>
      <p:ext uri="{BB962C8B-B14F-4D97-AF65-F5344CB8AC3E}">
        <p14:creationId xmlns:p14="http://schemas.microsoft.com/office/powerpoint/2010/main" val="1831725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38740" y="228600"/>
            <a:ext cx="7988240" cy="755650"/>
          </a:xfrm>
        </p:spPr>
        <p:txBody>
          <a:bodyPr/>
          <a:lstStyle/>
          <a:p>
            <a:r>
              <a:rPr lang="en-US" sz="2400" b="0" dirty="0" smtClean="0">
                <a:latin typeface="Arial" pitchFamily="34" charset="0"/>
                <a:cs typeface="Arial" pitchFamily="34" charset="0"/>
              </a:rPr>
              <a:t> 8. Dynamic Capitalism and Creative Destruction</a:t>
            </a:r>
          </a:p>
        </p:txBody>
      </p:sp>
      <p:sp>
        <p:nvSpPr>
          <p:cNvPr id="8195" name="Content Placeholder 2"/>
          <p:cNvSpPr>
            <a:spLocks noGrp="1"/>
          </p:cNvSpPr>
          <p:nvPr>
            <p:ph idx="1"/>
          </p:nvPr>
        </p:nvSpPr>
        <p:spPr>
          <a:xfrm>
            <a:off x="1115550" y="932675"/>
            <a:ext cx="7527222" cy="5798380"/>
          </a:xfrm>
        </p:spPr>
        <p:txBody>
          <a:bodyPr/>
          <a:lstStyle/>
          <a:p>
            <a:pPr marL="636587" lvl="1" indent="-342900">
              <a:buFont typeface="Arial" pitchFamily="34" charset="0"/>
              <a:buChar char="•"/>
            </a:pPr>
            <a:r>
              <a:rPr lang="en-US" sz="2200" b="0" dirty="0" smtClean="0"/>
              <a:t>“Change” </a:t>
            </a:r>
            <a:r>
              <a:rPr lang="en-US" sz="2200" dirty="0" smtClean="0"/>
              <a:t>appears to be certain in current knowledge-based economy. Entrepreneurs match ideas for change with opportunity. These changes include adoption of new, better and cheaper sources of input supplies, the opening of new markets, and the introductions of more profitable forms of business models and organizations.</a:t>
            </a:r>
          </a:p>
          <a:p>
            <a:pPr marL="636587" lvl="1" indent="-342900">
              <a:buFont typeface="Arial" pitchFamily="34" charset="0"/>
              <a:buChar char="•"/>
            </a:pPr>
            <a:r>
              <a:rPr lang="en-US" sz="2200" b="0" dirty="0" smtClean="0"/>
              <a:t>Dynamic capitalism is the process of wealth creation characterized by the dynamics of new, creative firms forming and growing, but old and large firms declining and failing- the disruption of existing markets by new entries – that makes capitalism lead to </a:t>
            </a:r>
            <a:r>
              <a:rPr lang="en-US" sz="2200" b="0" smtClean="0"/>
              <a:t>wealth creation </a:t>
            </a:r>
            <a:r>
              <a:rPr lang="en-US" sz="2200" b="0" dirty="0" smtClean="0"/>
              <a:t>(e.g. Bill Gates’ Microsoft)</a:t>
            </a:r>
          </a:p>
          <a:p>
            <a:pPr marL="636587" lvl="1" indent="-342900">
              <a:buFont typeface="Arial" pitchFamily="34" charset="0"/>
              <a:buChar char="•"/>
            </a:pPr>
            <a:r>
              <a:rPr lang="en-US" sz="2200" dirty="0" smtClean="0">
                <a:solidFill>
                  <a:srgbClr val="FF0000"/>
                </a:solidFill>
              </a:rPr>
              <a:t>Change &gt;&gt; Dynamic Disequilibrium &gt;&gt; Discontinuity</a:t>
            </a:r>
          </a:p>
          <a:p>
            <a:pPr marL="293687" lvl="1" indent="0">
              <a:buNone/>
            </a:pPr>
            <a:r>
              <a:rPr lang="en-US" sz="2200" b="0" dirty="0">
                <a:solidFill>
                  <a:srgbClr val="FF0000"/>
                </a:solidFill>
              </a:rPr>
              <a:t> </a:t>
            </a:r>
            <a:r>
              <a:rPr lang="en-US" sz="2200" b="0" dirty="0" smtClean="0">
                <a:solidFill>
                  <a:srgbClr val="FF0000"/>
                </a:solidFill>
              </a:rPr>
              <a:t>    &gt;&gt; Opportunity &gt;&gt; Create Destruction </a:t>
            </a:r>
          </a:p>
          <a:p>
            <a:pPr marL="293687" lvl="1" indent="0">
              <a:buNone/>
            </a:pPr>
            <a:r>
              <a:rPr lang="en-US" sz="2200" dirty="0">
                <a:solidFill>
                  <a:srgbClr val="FF0000"/>
                </a:solidFill>
              </a:rPr>
              <a:t> </a:t>
            </a:r>
            <a:r>
              <a:rPr lang="en-US" sz="2200" dirty="0" smtClean="0">
                <a:solidFill>
                  <a:srgbClr val="FF0000"/>
                </a:solidFill>
              </a:rPr>
              <a:t>    </a:t>
            </a:r>
            <a:r>
              <a:rPr lang="en-US" sz="2200" b="0" dirty="0" smtClean="0">
                <a:solidFill>
                  <a:srgbClr val="FF0000"/>
                </a:solidFill>
              </a:rPr>
              <a:t>&gt;&gt; Significant Wealth Creation</a:t>
            </a:r>
            <a:endParaRPr lang="en-US" sz="2200" b="0" dirty="0">
              <a:solidFill>
                <a:srgbClr val="FF0000"/>
              </a:solidFill>
            </a:endParaRPr>
          </a:p>
        </p:txBody>
      </p:sp>
    </p:spTree>
    <p:extLst>
      <p:ext uri="{BB962C8B-B14F-4D97-AF65-F5344CB8AC3E}">
        <p14:creationId xmlns:p14="http://schemas.microsoft.com/office/powerpoint/2010/main" val="2385733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38740" y="228600"/>
            <a:ext cx="7988240" cy="755650"/>
          </a:xfrm>
        </p:spPr>
        <p:txBody>
          <a:bodyPr/>
          <a:lstStyle/>
          <a:p>
            <a:pPr algn="ctr"/>
            <a:r>
              <a:rPr lang="en-US" sz="2400" b="0" dirty="0" smtClean="0">
                <a:latin typeface="Arial" pitchFamily="34" charset="0"/>
                <a:cs typeface="Arial" pitchFamily="34" charset="0"/>
              </a:rPr>
              <a:t> SUMMARY</a:t>
            </a:r>
          </a:p>
        </p:txBody>
      </p:sp>
      <p:sp>
        <p:nvSpPr>
          <p:cNvPr id="8195" name="Content Placeholder 2"/>
          <p:cNvSpPr>
            <a:spLocks noGrp="1"/>
          </p:cNvSpPr>
          <p:nvPr>
            <p:ph idx="1"/>
          </p:nvPr>
        </p:nvSpPr>
        <p:spPr>
          <a:xfrm>
            <a:off x="1115550" y="932675"/>
            <a:ext cx="7527222" cy="5798380"/>
          </a:xfrm>
        </p:spPr>
        <p:txBody>
          <a:bodyPr/>
          <a:lstStyle/>
          <a:p>
            <a:pPr marL="636587" lvl="1" indent="-342900">
              <a:buFont typeface="Arial" pitchFamily="34" charset="0"/>
              <a:buChar char="•"/>
            </a:pPr>
            <a:r>
              <a:rPr lang="en-US" sz="2400" dirty="0" smtClean="0">
                <a:solidFill>
                  <a:srgbClr val="FF0000"/>
                </a:solidFill>
              </a:rPr>
              <a:t>Using a combination of intellectual and entrepreneurial capital, the Entrepreneur establishes an enterprise with the purpose of creating wealth and prosperity for all participants (investors, customers, suppliers, employees, and themselves)</a:t>
            </a:r>
          </a:p>
          <a:p>
            <a:pPr marL="911225" lvl="2" indent="-342900">
              <a:buFont typeface="Arial" pitchFamily="34" charset="0"/>
              <a:buChar char="•"/>
            </a:pPr>
            <a:endParaRPr lang="en-US" sz="2000" dirty="0" smtClean="0"/>
          </a:p>
          <a:p>
            <a:pPr marL="911225" lvl="2" indent="-342900">
              <a:buFont typeface="Arial" pitchFamily="34" charset="0"/>
              <a:buChar char="•"/>
            </a:pPr>
            <a:r>
              <a:rPr lang="en-US" sz="2200" dirty="0" smtClean="0"/>
              <a:t>The entrepreneur responds to an attractive opportunity</a:t>
            </a:r>
          </a:p>
          <a:p>
            <a:pPr marL="911225" lvl="2" indent="-342900">
              <a:buFont typeface="Arial" pitchFamily="34" charset="0"/>
              <a:buChar char="•"/>
            </a:pPr>
            <a:r>
              <a:rPr lang="en-US" sz="2200" dirty="0" smtClean="0"/>
              <a:t>The entrepreneur sees “change” as an “opportunity”</a:t>
            </a:r>
          </a:p>
          <a:p>
            <a:pPr marL="911225" lvl="2" indent="-342900">
              <a:buFont typeface="Arial" pitchFamily="34" charset="0"/>
              <a:buChar char="•"/>
            </a:pPr>
            <a:r>
              <a:rPr lang="en-US" sz="2200" dirty="0" smtClean="0"/>
              <a:t>The entrepreneur uses an appropriate organizational structure to achieve his (her) goals</a:t>
            </a:r>
          </a:p>
          <a:p>
            <a:pPr marL="911225" lvl="2" indent="-342900">
              <a:buFont typeface="Arial" pitchFamily="34" charset="0"/>
              <a:buChar char="•"/>
            </a:pPr>
            <a:r>
              <a:rPr lang="en-US" sz="2200" dirty="0" smtClean="0"/>
              <a:t>The entrepreneur knows how to use knowledge to create innovation and new firms</a:t>
            </a:r>
          </a:p>
          <a:p>
            <a:pPr marL="911225" lvl="2" indent="-342900">
              <a:buFont typeface="Arial" pitchFamily="34" charset="0"/>
              <a:buChar char="•"/>
            </a:pPr>
            <a:endParaRPr lang="en-US" sz="2200" dirty="0" smtClean="0"/>
          </a:p>
          <a:p>
            <a:pPr marL="568325" lvl="2" indent="0">
              <a:buNone/>
            </a:pPr>
            <a:endParaRPr lang="en-US" sz="2000" dirty="0" smtClean="0"/>
          </a:p>
          <a:p>
            <a:pPr marL="568325" lvl="2" indent="0">
              <a:buNone/>
            </a:pPr>
            <a:r>
              <a:rPr lang="en-US" sz="2000" dirty="0" smtClean="0"/>
              <a:t> </a:t>
            </a:r>
            <a:endParaRPr lang="en-US" sz="2000" b="0" dirty="0">
              <a:solidFill>
                <a:srgbClr val="FF0000"/>
              </a:solidFill>
            </a:endParaRPr>
          </a:p>
        </p:txBody>
      </p:sp>
    </p:spTree>
    <p:extLst>
      <p:ext uri="{BB962C8B-B14F-4D97-AF65-F5344CB8AC3E}">
        <p14:creationId xmlns:p14="http://schemas.microsoft.com/office/powerpoint/2010/main" val="2009018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92360" y="228600"/>
            <a:ext cx="7834620" cy="755650"/>
          </a:xfrm>
        </p:spPr>
        <p:txBody>
          <a:bodyPr/>
          <a:lstStyle/>
          <a:p>
            <a:r>
              <a:rPr lang="en-US" sz="2400" b="0" dirty="0" smtClean="0">
                <a:latin typeface="Arial" pitchFamily="34" charset="0"/>
                <a:cs typeface="Arial" pitchFamily="34" charset="0"/>
              </a:rPr>
              <a:t>9. Entrepreneur Test (from “Technology Venture”, p.7) </a:t>
            </a:r>
          </a:p>
        </p:txBody>
      </p:sp>
      <p:sp>
        <p:nvSpPr>
          <p:cNvPr id="8195" name="Content Placeholder 2"/>
          <p:cNvSpPr>
            <a:spLocks noGrp="1"/>
          </p:cNvSpPr>
          <p:nvPr>
            <p:ph idx="1"/>
          </p:nvPr>
        </p:nvSpPr>
        <p:spPr>
          <a:xfrm>
            <a:off x="1115550" y="932675"/>
            <a:ext cx="7527222" cy="5798380"/>
          </a:xfrm>
        </p:spPr>
        <p:txBody>
          <a:bodyPr/>
          <a:lstStyle/>
          <a:p>
            <a:pPr marL="457200" indent="-457200">
              <a:buFont typeface="+mj-lt"/>
              <a:buAutoNum type="arabicPeriod"/>
            </a:pPr>
            <a:r>
              <a:rPr lang="en-US" sz="2200" b="0" dirty="0" smtClean="0">
                <a:solidFill>
                  <a:schemeClr val="tx1"/>
                </a:solidFill>
              </a:rPr>
              <a:t>When I am faced with a challenge, I am confident that I can work through it.</a:t>
            </a:r>
          </a:p>
          <a:p>
            <a:pPr marL="457200" indent="-457200">
              <a:buFont typeface="+mj-lt"/>
              <a:buAutoNum type="arabicPeriod"/>
            </a:pPr>
            <a:endParaRPr lang="en-US" sz="2200" b="0" dirty="0">
              <a:solidFill>
                <a:schemeClr val="tx1"/>
              </a:solidFill>
            </a:endParaRPr>
          </a:p>
          <a:p>
            <a:pPr marL="457200" indent="-457200">
              <a:buFont typeface="+mj-lt"/>
              <a:buAutoNum type="arabicPeriod"/>
            </a:pPr>
            <a:r>
              <a:rPr lang="en-US" sz="2200" b="0" dirty="0" smtClean="0">
                <a:solidFill>
                  <a:schemeClr val="tx1"/>
                </a:solidFill>
              </a:rPr>
              <a:t>I want to be financially independent and be rewarded for my accomplishments</a:t>
            </a:r>
          </a:p>
          <a:p>
            <a:pPr marL="457200" indent="-457200">
              <a:buFont typeface="+mj-lt"/>
              <a:buAutoNum type="arabicPeriod"/>
            </a:pPr>
            <a:endParaRPr lang="en-US" sz="2200" b="0" dirty="0">
              <a:solidFill>
                <a:schemeClr val="tx1"/>
              </a:solidFill>
            </a:endParaRPr>
          </a:p>
          <a:p>
            <a:pPr marL="457200" indent="-457200">
              <a:buFont typeface="+mj-lt"/>
              <a:buAutoNum type="arabicPeriod"/>
            </a:pPr>
            <a:r>
              <a:rPr lang="en-US" sz="2200" b="0" dirty="0" smtClean="0">
                <a:solidFill>
                  <a:schemeClr val="tx1"/>
                </a:solidFill>
              </a:rPr>
              <a:t>Trying something new is attractive, even if I know the risk of failure is significant</a:t>
            </a:r>
          </a:p>
          <a:p>
            <a:pPr marL="457200" indent="-457200">
              <a:buFont typeface="+mj-lt"/>
              <a:buAutoNum type="arabicPeriod"/>
            </a:pPr>
            <a:endParaRPr lang="en-US" sz="2200" b="0" dirty="0">
              <a:solidFill>
                <a:schemeClr val="tx1"/>
              </a:solidFill>
            </a:endParaRPr>
          </a:p>
          <a:p>
            <a:pPr marL="457200" indent="-457200">
              <a:buFont typeface="+mj-lt"/>
              <a:buAutoNum type="arabicPeriod"/>
            </a:pPr>
            <a:r>
              <a:rPr lang="en-US" sz="2200" b="0" dirty="0" smtClean="0">
                <a:solidFill>
                  <a:schemeClr val="tx1"/>
                </a:solidFill>
              </a:rPr>
              <a:t>I would prefer to gain independence and control my destiny</a:t>
            </a:r>
          </a:p>
          <a:p>
            <a:pPr marL="457200" indent="-457200">
              <a:buFont typeface="+mj-lt"/>
              <a:buAutoNum type="arabicPeriod"/>
            </a:pPr>
            <a:endParaRPr lang="en-US" sz="2200" b="0" dirty="0">
              <a:solidFill>
                <a:schemeClr val="tx1"/>
              </a:solidFill>
            </a:endParaRPr>
          </a:p>
          <a:p>
            <a:pPr marL="457200" indent="-457200">
              <a:buFont typeface="+mj-lt"/>
              <a:buAutoNum type="arabicPeriod"/>
            </a:pPr>
            <a:r>
              <a:rPr lang="en-US" sz="2200" b="0" dirty="0" smtClean="0">
                <a:solidFill>
                  <a:schemeClr val="tx1"/>
                </a:solidFill>
              </a:rPr>
              <a:t>Building a new enterprise is important to me</a:t>
            </a: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96313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
          <p:cNvSpPr txBox="1">
            <a:spLocks noChangeArrowheads="1"/>
          </p:cNvSpPr>
          <p:nvPr/>
        </p:nvSpPr>
        <p:spPr bwMode="auto">
          <a:xfrm>
            <a:off x="731500" y="1931988"/>
            <a:ext cx="7949835" cy="4462760"/>
          </a:xfrm>
          <a:prstGeom prst="rect">
            <a:avLst/>
          </a:prstGeom>
          <a:noFill/>
          <a:ln w="9525">
            <a:noFill/>
            <a:miter lim="800000"/>
            <a:headEnd/>
            <a:tailEnd/>
          </a:ln>
        </p:spPr>
        <p:txBody>
          <a:bodyPr wrap="square">
            <a:spAutoFit/>
          </a:bodyPr>
          <a:lstStyle/>
          <a:p>
            <a:pPr algn="ctr" eaLnBrk="0" hangingPunct="0"/>
            <a:r>
              <a:rPr lang="en-US" sz="4000" b="0" dirty="0">
                <a:solidFill>
                  <a:schemeClr val="tx1"/>
                </a:solidFill>
                <a:latin typeface="Times New Roman" pitchFamily="18" charset="0"/>
              </a:rPr>
              <a:t>What Problems Do You See</a:t>
            </a:r>
          </a:p>
          <a:p>
            <a:pPr algn="ctr" eaLnBrk="0" hangingPunct="0"/>
            <a:r>
              <a:rPr lang="en-US" sz="4000" b="0" dirty="0">
                <a:solidFill>
                  <a:schemeClr val="tx1"/>
                </a:solidFill>
                <a:latin typeface="Times New Roman" pitchFamily="18" charset="0"/>
              </a:rPr>
              <a:t>As Important to Address and Why</a:t>
            </a:r>
            <a:r>
              <a:rPr lang="en-US" sz="4000" b="0" dirty="0" smtClean="0">
                <a:solidFill>
                  <a:schemeClr val="tx1"/>
                </a:solidFill>
                <a:latin typeface="Times New Roman" pitchFamily="18" charset="0"/>
              </a:rPr>
              <a:t>?</a:t>
            </a:r>
          </a:p>
          <a:p>
            <a:pPr eaLnBrk="0" hangingPunct="0"/>
            <a:endParaRPr lang="en-US" b="0" dirty="0" smtClean="0">
              <a:solidFill>
                <a:schemeClr val="accent1"/>
              </a:solidFill>
              <a:latin typeface="Times New Roman" pitchFamily="18" charset="0"/>
            </a:endParaRPr>
          </a:p>
          <a:p>
            <a:pPr eaLnBrk="0" hangingPunct="0"/>
            <a:r>
              <a:rPr lang="en-US" b="0" dirty="0" smtClean="0">
                <a:solidFill>
                  <a:schemeClr val="tx1"/>
                </a:solidFill>
                <a:latin typeface="Times New Roman" pitchFamily="18" charset="0"/>
              </a:rPr>
              <a:t>References:</a:t>
            </a:r>
          </a:p>
          <a:p>
            <a:pPr eaLnBrk="0" hangingPunct="0"/>
            <a:endParaRPr lang="en-US" b="0" dirty="0" smtClean="0">
              <a:solidFill>
                <a:schemeClr val="tx1"/>
              </a:solidFill>
              <a:latin typeface="Times New Roman" pitchFamily="18" charset="0"/>
            </a:endParaRPr>
          </a:p>
          <a:p>
            <a:pPr marL="457200" indent="-457200" eaLnBrk="0" hangingPunct="0">
              <a:buFont typeface="Arial" pitchFamily="34" charset="0"/>
              <a:buChar char="•"/>
            </a:pPr>
            <a:r>
              <a:rPr lang="en-US" sz="2400" b="0" dirty="0" smtClean="0">
                <a:solidFill>
                  <a:schemeClr val="tx1"/>
                </a:solidFill>
                <a:latin typeface="Times New Roman" pitchFamily="18" charset="0"/>
              </a:rPr>
              <a:t>“Technology Ventures: From Idea to Enterprise” By Richard C. </a:t>
            </a:r>
            <a:r>
              <a:rPr lang="en-US" sz="2400" b="0" dirty="0" err="1" smtClean="0">
                <a:solidFill>
                  <a:schemeClr val="tx1"/>
                </a:solidFill>
                <a:latin typeface="Times New Roman" pitchFamily="18" charset="0"/>
              </a:rPr>
              <a:t>Dorf</a:t>
            </a:r>
            <a:r>
              <a:rPr lang="en-US" sz="2400" b="0" dirty="0" smtClean="0">
                <a:solidFill>
                  <a:schemeClr val="tx1"/>
                </a:solidFill>
                <a:latin typeface="Times New Roman" pitchFamily="18" charset="0"/>
              </a:rPr>
              <a:t> and </a:t>
            </a:r>
            <a:r>
              <a:rPr lang="en-US" sz="2400" b="0" dirty="0" err="1" smtClean="0">
                <a:solidFill>
                  <a:schemeClr val="tx1"/>
                </a:solidFill>
                <a:latin typeface="Times New Roman" pitchFamily="18" charset="0"/>
              </a:rPr>
              <a:t>Thomash</a:t>
            </a:r>
            <a:r>
              <a:rPr lang="en-US" sz="2400" b="0" dirty="0" smtClean="0">
                <a:solidFill>
                  <a:schemeClr val="tx1"/>
                </a:solidFill>
                <a:latin typeface="Times New Roman" pitchFamily="18" charset="0"/>
              </a:rPr>
              <a:t> H. Byers, McGraw Hill, 3</a:t>
            </a:r>
            <a:r>
              <a:rPr lang="en-US" sz="2400" b="0" baseline="30000" dirty="0" smtClean="0">
                <a:solidFill>
                  <a:schemeClr val="tx1"/>
                </a:solidFill>
                <a:latin typeface="Times New Roman" pitchFamily="18" charset="0"/>
              </a:rPr>
              <a:t>rd</a:t>
            </a:r>
            <a:r>
              <a:rPr lang="en-US" sz="2400" b="0" dirty="0" smtClean="0">
                <a:solidFill>
                  <a:schemeClr val="tx1"/>
                </a:solidFill>
                <a:latin typeface="Times New Roman" pitchFamily="18" charset="0"/>
              </a:rPr>
              <a:t> edition, 2011</a:t>
            </a:r>
          </a:p>
          <a:p>
            <a:pPr eaLnBrk="0" hangingPunct="0"/>
            <a:endParaRPr lang="en-US" sz="2400" b="0" dirty="0">
              <a:solidFill>
                <a:schemeClr val="tx1"/>
              </a:solidFill>
              <a:latin typeface="Times New Roman" pitchFamily="18" charset="0"/>
            </a:endParaRPr>
          </a:p>
          <a:p>
            <a:pPr eaLnBrk="0" hangingPunct="0"/>
            <a:endParaRPr lang="en-US" sz="2400" b="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92360" y="228600"/>
            <a:ext cx="7834620" cy="755650"/>
          </a:xfrm>
        </p:spPr>
        <p:txBody>
          <a:bodyPr/>
          <a:lstStyle/>
          <a:p>
            <a:r>
              <a:rPr lang="en-US" sz="2400" b="0" dirty="0" smtClean="0">
                <a:latin typeface="Arial" pitchFamily="34" charset="0"/>
                <a:cs typeface="Arial" pitchFamily="34" charset="0"/>
              </a:rPr>
              <a:t>9. Entrepreneur Test (from “Technology Venture”, p.7) </a:t>
            </a:r>
          </a:p>
        </p:txBody>
      </p:sp>
      <p:sp>
        <p:nvSpPr>
          <p:cNvPr id="8195" name="Content Placeholder 2"/>
          <p:cNvSpPr>
            <a:spLocks noGrp="1"/>
          </p:cNvSpPr>
          <p:nvPr>
            <p:ph idx="1"/>
          </p:nvPr>
        </p:nvSpPr>
        <p:spPr>
          <a:xfrm>
            <a:off x="1115550" y="932675"/>
            <a:ext cx="7527222" cy="5798380"/>
          </a:xfrm>
        </p:spPr>
        <p:txBody>
          <a:bodyPr/>
          <a:lstStyle/>
          <a:p>
            <a:pPr marL="0" indent="0">
              <a:buNone/>
            </a:pPr>
            <a:r>
              <a:rPr lang="en-US" sz="2200" b="0" dirty="0" smtClean="0"/>
              <a:t>6</a:t>
            </a:r>
            <a:r>
              <a:rPr lang="en-US" sz="2200" b="0" dirty="0" smtClean="0">
                <a:solidFill>
                  <a:schemeClr val="tx1"/>
                </a:solidFill>
              </a:rPr>
              <a:t>. My experience during my youth and early career have</a:t>
            </a:r>
          </a:p>
          <a:p>
            <a:pPr marL="0" indent="0">
              <a:buNone/>
            </a:pPr>
            <a:r>
              <a:rPr lang="en-US" sz="2200" b="0" dirty="0" smtClean="0">
                <a:solidFill>
                  <a:schemeClr val="tx1"/>
                </a:solidFill>
              </a:rPr>
              <a:t>     shown me the benefits of starting a new enterprise.</a:t>
            </a:r>
          </a:p>
          <a:p>
            <a:pPr marL="0" indent="0">
              <a:buNone/>
            </a:pPr>
            <a:endParaRPr lang="en-US" sz="2200" b="0" dirty="0">
              <a:solidFill>
                <a:schemeClr val="tx1"/>
              </a:solidFill>
            </a:endParaRPr>
          </a:p>
          <a:p>
            <a:pPr marL="0" indent="0">
              <a:buNone/>
            </a:pPr>
            <a:r>
              <a:rPr lang="en-US" sz="2200" b="0" dirty="0" smtClean="0"/>
              <a:t>7</a:t>
            </a:r>
            <a:r>
              <a:rPr lang="en-US" sz="2200" b="0" dirty="0" smtClean="0">
                <a:solidFill>
                  <a:schemeClr val="tx1"/>
                </a:solidFill>
              </a:rPr>
              <a:t>. Starting a new business some day soon is always in my </a:t>
            </a:r>
          </a:p>
          <a:p>
            <a:pPr marL="0" indent="0">
              <a:buNone/>
            </a:pPr>
            <a:r>
              <a:rPr lang="en-US" sz="2200" b="0" dirty="0">
                <a:solidFill>
                  <a:schemeClr val="tx1"/>
                </a:solidFill>
              </a:rPr>
              <a:t> </a:t>
            </a:r>
            <a:r>
              <a:rPr lang="en-US" sz="2200" b="0" dirty="0" smtClean="0">
                <a:solidFill>
                  <a:schemeClr val="tx1"/>
                </a:solidFill>
              </a:rPr>
              <a:t>   thoughts.</a:t>
            </a:r>
          </a:p>
          <a:p>
            <a:pPr marL="0" indent="0">
              <a:buNone/>
            </a:pPr>
            <a:endParaRPr lang="en-US" sz="2200" b="0" dirty="0">
              <a:solidFill>
                <a:schemeClr val="tx1"/>
              </a:solidFill>
            </a:endParaRPr>
          </a:p>
          <a:p>
            <a:pPr marL="0" indent="0">
              <a:buNone/>
            </a:pPr>
            <a:r>
              <a:rPr lang="en-US" sz="2200" b="0" dirty="0" smtClean="0"/>
              <a:t>8</a:t>
            </a:r>
            <a:r>
              <a:rPr lang="en-US" sz="2200" b="0" dirty="0" smtClean="0">
                <a:solidFill>
                  <a:schemeClr val="tx1"/>
                </a:solidFill>
              </a:rPr>
              <a:t>. I like working with others and can provide leadership</a:t>
            </a:r>
          </a:p>
          <a:p>
            <a:pPr marL="0" indent="0">
              <a:buNone/>
            </a:pPr>
            <a:r>
              <a:rPr lang="en-US" sz="2200" b="0" dirty="0">
                <a:solidFill>
                  <a:schemeClr val="tx1"/>
                </a:solidFill>
              </a:rPr>
              <a:t> </a:t>
            </a:r>
            <a:r>
              <a:rPr lang="en-US" sz="2200" b="0" dirty="0" smtClean="0">
                <a:solidFill>
                  <a:schemeClr val="tx1"/>
                </a:solidFill>
              </a:rPr>
              <a:t>   when called upon</a:t>
            </a:r>
          </a:p>
          <a:p>
            <a:pPr marL="0" indent="0">
              <a:buNone/>
            </a:pPr>
            <a:endParaRPr lang="en-US" sz="2200" b="0" dirty="0">
              <a:solidFill>
                <a:schemeClr val="tx1"/>
              </a:solidFill>
            </a:endParaRPr>
          </a:p>
          <a:p>
            <a:pPr marL="0" indent="0">
              <a:buNone/>
            </a:pPr>
            <a:r>
              <a:rPr lang="en-US" sz="2200" b="0" dirty="0" smtClean="0"/>
              <a:t>9. </a:t>
            </a:r>
            <a:r>
              <a:rPr lang="en-US" sz="2200" b="0" dirty="0" smtClean="0">
                <a:solidFill>
                  <a:schemeClr val="tx1"/>
                </a:solidFill>
              </a:rPr>
              <a:t>Our society and my family provide a strong, supportive</a:t>
            </a:r>
          </a:p>
          <a:p>
            <a:pPr marL="0" indent="0">
              <a:buNone/>
            </a:pPr>
            <a:r>
              <a:rPr lang="en-US" sz="2200" b="0" dirty="0">
                <a:solidFill>
                  <a:schemeClr val="tx1"/>
                </a:solidFill>
              </a:rPr>
              <a:t> </a:t>
            </a:r>
            <a:r>
              <a:rPr lang="en-US" sz="2200" b="0" dirty="0" smtClean="0">
                <a:solidFill>
                  <a:schemeClr val="tx1"/>
                </a:solidFill>
              </a:rPr>
              <a:t>   base for my initiative</a:t>
            </a:r>
          </a:p>
          <a:p>
            <a:pPr marL="0" indent="0">
              <a:buNone/>
            </a:pPr>
            <a:endParaRPr lang="en-US" sz="2200" b="0" dirty="0">
              <a:solidFill>
                <a:schemeClr val="tx1"/>
              </a:solidFill>
            </a:endParaRPr>
          </a:p>
          <a:p>
            <a:pPr marL="0" indent="0">
              <a:buNone/>
            </a:pPr>
            <a:r>
              <a:rPr lang="en-US" sz="2200" b="0" dirty="0" smtClean="0"/>
              <a:t>10</a:t>
            </a:r>
            <a:r>
              <a:rPr lang="en-US" sz="2200" b="0" dirty="0" smtClean="0">
                <a:solidFill>
                  <a:schemeClr val="tx1"/>
                </a:solidFill>
              </a:rPr>
              <a:t>. I posses strong technical and relationship skills in the</a:t>
            </a:r>
          </a:p>
          <a:p>
            <a:pPr marL="0" indent="0">
              <a:buNone/>
            </a:pPr>
            <a:r>
              <a:rPr lang="en-US" sz="2200" b="0" dirty="0">
                <a:solidFill>
                  <a:schemeClr val="tx1"/>
                </a:solidFill>
              </a:rPr>
              <a:t> </a:t>
            </a:r>
            <a:r>
              <a:rPr lang="en-US" sz="2200" b="0" dirty="0" smtClean="0">
                <a:solidFill>
                  <a:schemeClr val="tx1"/>
                </a:solidFill>
              </a:rPr>
              <a:t>     industry I wish to enter</a:t>
            </a:r>
            <a:endParaRPr lang="en-US" sz="2200" b="0" dirty="0">
              <a:solidFill>
                <a:schemeClr val="tx1"/>
              </a:solidFill>
            </a:endParaRPr>
          </a:p>
          <a:p>
            <a:pPr marL="0" indent="0">
              <a:buNone/>
            </a:pPr>
            <a:endParaRPr lang="en-US" sz="2000" dirty="0"/>
          </a:p>
          <a:p>
            <a:pPr marL="0"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3197338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5"/>
          <p:cNvSpPr txBox="1">
            <a:spLocks noChangeArrowheads="1"/>
          </p:cNvSpPr>
          <p:nvPr/>
        </p:nvSpPr>
        <p:spPr bwMode="auto">
          <a:xfrm>
            <a:off x="3035300" y="2122488"/>
            <a:ext cx="3767138" cy="1311275"/>
          </a:xfrm>
          <a:prstGeom prst="rect">
            <a:avLst/>
          </a:prstGeom>
          <a:noFill/>
          <a:ln w="9525">
            <a:noFill/>
            <a:miter lim="800000"/>
            <a:headEnd/>
            <a:tailEnd/>
          </a:ln>
        </p:spPr>
        <p:txBody>
          <a:bodyPr wrap="none">
            <a:spAutoFit/>
          </a:bodyPr>
          <a:lstStyle/>
          <a:p>
            <a:pPr eaLnBrk="0" hangingPunct="0"/>
            <a:r>
              <a:rPr lang="en-US" sz="8000" b="0" dirty="0">
                <a:solidFill>
                  <a:schemeClr val="tx1"/>
                </a:solidFill>
                <a:latin typeface="Times New Roman" pitchFamily="18" charset="0"/>
              </a:rPr>
              <a:t>Thanks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120" y="1547155"/>
            <a:ext cx="7676268" cy="4800625"/>
          </a:xfrm>
        </p:spPr>
        <p:txBody>
          <a:bodyPr/>
          <a:lstStyle/>
          <a:p>
            <a:pPr marL="457200" indent="-457200">
              <a:buFont typeface="Arial" pitchFamily="34" charset="0"/>
              <a:buChar char="•"/>
            </a:pPr>
            <a:r>
              <a:rPr lang="en-US" b="0" dirty="0" smtClean="0">
                <a:latin typeface="Cambria" pitchFamily="18" charset="0"/>
                <a:cs typeface="Arial" pitchFamily="34" charset="0"/>
              </a:rPr>
              <a:t>This </a:t>
            </a:r>
            <a:r>
              <a:rPr lang="en-US" b="0" dirty="0" smtClean="0">
                <a:latin typeface="Calibri" pitchFamily="34" charset="0"/>
                <a:cs typeface="Calibri" pitchFamily="34" charset="0"/>
              </a:rPr>
              <a:t>lecturer</a:t>
            </a:r>
            <a:r>
              <a:rPr lang="en-US" b="0" dirty="0" smtClean="0">
                <a:latin typeface="Cambria" pitchFamily="18" charset="0"/>
                <a:cs typeface="Arial" pitchFamily="34" charset="0"/>
              </a:rPr>
              <a:t> is about Capitalism and Technology Entrepreneur in the context of Technology Ventures</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a:t>
            </a:r>
            <a:r>
              <a:rPr lang="en-US" sz="2400" b="0" dirty="0" smtClean="0">
                <a:latin typeface="Cambria" pitchFamily="18" charset="0"/>
                <a:cs typeface="Arial" pitchFamily="34" charset="0"/>
              </a:rPr>
              <a:t>The entrepreneurs combine innovation with technology to create new and effective means of  activity in all facets of life. They play critical roles in creating new business that fuel progress  in global societies</a:t>
            </a:r>
            <a:br>
              <a:rPr lang="en-US" sz="2400" b="0" dirty="0" smtClean="0">
                <a:latin typeface="Cambria" pitchFamily="18" charset="0"/>
                <a:cs typeface="Arial" pitchFamily="34" charset="0"/>
              </a:rPr>
            </a:br>
            <a:r>
              <a:rPr lang="en-US" sz="2400" b="0" dirty="0">
                <a:latin typeface="Cambria" pitchFamily="18" charset="0"/>
                <a:cs typeface="Arial" pitchFamily="34" charset="0"/>
              </a:rPr>
              <a:t/>
            </a:r>
            <a:br>
              <a:rPr lang="en-US" sz="2400" b="0" dirty="0">
                <a:latin typeface="Cambria" pitchFamily="18" charset="0"/>
                <a:cs typeface="Arial" pitchFamily="34" charset="0"/>
              </a:rPr>
            </a:br>
            <a:r>
              <a:rPr lang="en-US" sz="2400" b="0" dirty="0" smtClean="0">
                <a:latin typeface="Cambria" pitchFamily="18" charset="0"/>
                <a:cs typeface="Arial" pitchFamily="34" charset="0"/>
              </a:rPr>
              <a:t>-There are having four types of entrepreneurship used to respond to opportunity : incremental, innovative, imitative, and rent-seeking</a:t>
            </a:r>
            <a:endParaRPr lang="en-US" sz="2400" b="0" dirty="0">
              <a:latin typeface="Cambria" pitchFamily="18" charset="0"/>
              <a:cs typeface="Arial" pitchFamily="34" charset="0"/>
            </a:endParaRPr>
          </a:p>
        </p:txBody>
      </p:sp>
    </p:spTree>
    <p:extLst>
      <p:ext uri="{BB962C8B-B14F-4D97-AF65-F5344CB8AC3E}">
        <p14:creationId xmlns:p14="http://schemas.microsoft.com/office/powerpoint/2010/main" val="406672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121" y="1700774"/>
            <a:ext cx="7676268" cy="4800625"/>
          </a:xfrm>
        </p:spPr>
        <p:txBody>
          <a:bodyPr/>
          <a:lstStyle/>
          <a:p>
            <a:r>
              <a:rPr lang="en-US" b="0" dirty="0" smtClean="0">
                <a:latin typeface="Cambria" pitchFamily="18" charset="0"/>
                <a:cs typeface="Arial" pitchFamily="34" charset="0"/>
              </a:rPr>
              <a:t>1. The Entrepreneur and the Challenge</a:t>
            </a:r>
            <a:br>
              <a:rPr lang="en-US" b="0" dirty="0" smtClean="0">
                <a:latin typeface="Cambria" pitchFamily="18" charset="0"/>
                <a:cs typeface="Arial" pitchFamily="34" charset="0"/>
              </a:rPr>
            </a:br>
            <a:r>
              <a:rPr lang="en-US" b="0" dirty="0" smtClean="0">
                <a:latin typeface="Cambria" pitchFamily="18" charset="0"/>
                <a:cs typeface="Arial" pitchFamily="34" charset="0"/>
              </a:rPr>
              <a:t>2. Entrepreneurial Activity Based on Innovation</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and Technology</a:t>
            </a:r>
            <a:br>
              <a:rPr lang="en-US" b="0" dirty="0" smtClean="0">
                <a:latin typeface="Cambria" pitchFamily="18" charset="0"/>
                <a:cs typeface="Arial" pitchFamily="34" charset="0"/>
              </a:rPr>
            </a:br>
            <a:r>
              <a:rPr lang="en-US" b="0" dirty="0" smtClean="0">
                <a:latin typeface="Cambria" pitchFamily="18" charset="0"/>
                <a:cs typeface="Arial" pitchFamily="34" charset="0"/>
              </a:rPr>
              <a:t>3. Entrepreneurial Capital and the Value of a</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Venture</a:t>
            </a:r>
            <a:br>
              <a:rPr lang="en-US" b="0" dirty="0" smtClean="0">
                <a:latin typeface="Cambria" pitchFamily="18" charset="0"/>
                <a:cs typeface="Arial" pitchFamily="34" charset="0"/>
              </a:rPr>
            </a:br>
            <a:r>
              <a:rPr lang="en-US" b="0" dirty="0" smtClean="0">
                <a:latin typeface="Cambria" pitchFamily="18" charset="0"/>
                <a:cs typeface="Arial" pitchFamily="34" charset="0"/>
              </a:rPr>
              <a:t>4. Building an Enterprise</a:t>
            </a:r>
            <a:br>
              <a:rPr lang="en-US" b="0" dirty="0" smtClean="0">
                <a:latin typeface="Cambria" pitchFamily="18" charset="0"/>
                <a:cs typeface="Arial" pitchFamily="34" charset="0"/>
              </a:rPr>
            </a:br>
            <a:r>
              <a:rPr lang="en-US" b="0" dirty="0" smtClean="0">
                <a:latin typeface="Cambria" pitchFamily="18" charset="0"/>
                <a:cs typeface="Arial" pitchFamily="34" charset="0"/>
              </a:rPr>
              <a:t>5. Economics, the Entrepreneur, and Productivity</a:t>
            </a:r>
            <a:br>
              <a:rPr lang="en-US" b="0" dirty="0" smtClean="0">
                <a:latin typeface="Cambria" pitchFamily="18" charset="0"/>
                <a:cs typeface="Arial" pitchFamily="34" charset="0"/>
              </a:rPr>
            </a:br>
            <a:r>
              <a:rPr lang="en-US" b="0" dirty="0" smtClean="0">
                <a:latin typeface="Cambria" pitchFamily="18" charset="0"/>
                <a:cs typeface="Arial" pitchFamily="34" charset="0"/>
              </a:rPr>
              <a:t>6. The knowledge Economy</a:t>
            </a:r>
            <a:br>
              <a:rPr lang="en-US" b="0" dirty="0" smtClean="0">
                <a:latin typeface="Cambria" pitchFamily="18" charset="0"/>
                <a:cs typeface="Arial" pitchFamily="34" charset="0"/>
              </a:rPr>
            </a:br>
            <a:r>
              <a:rPr lang="en-US" b="0" dirty="0" smtClean="0">
                <a:latin typeface="Cambria" pitchFamily="18" charset="0"/>
                <a:cs typeface="Arial" pitchFamily="34" charset="0"/>
              </a:rPr>
              <a:t>7. The Firm</a:t>
            </a:r>
            <a:br>
              <a:rPr lang="en-US" b="0" dirty="0" smtClean="0">
                <a:latin typeface="Cambria" pitchFamily="18" charset="0"/>
                <a:cs typeface="Arial" pitchFamily="34" charset="0"/>
              </a:rPr>
            </a:br>
            <a:r>
              <a:rPr lang="en-US" b="0" dirty="0" smtClean="0">
                <a:latin typeface="Cambria" pitchFamily="18" charset="0"/>
                <a:cs typeface="Arial" pitchFamily="34" charset="0"/>
              </a:rPr>
              <a:t>8. Dynamic Capitalism and Creative Destruction</a:t>
            </a:r>
            <a:br>
              <a:rPr lang="en-US" b="0" dirty="0" smtClean="0">
                <a:latin typeface="Cambria" pitchFamily="18" charset="0"/>
                <a:cs typeface="Arial" pitchFamily="34" charset="0"/>
              </a:rPr>
            </a:br>
            <a:r>
              <a:rPr lang="en-US" b="0" dirty="0" smtClean="0">
                <a:latin typeface="Cambria" pitchFamily="18" charset="0"/>
                <a:cs typeface="Arial" pitchFamily="34" charset="0"/>
              </a:rPr>
              <a:t>9. Summary</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endParaRPr lang="en-US" sz="2400" b="0" dirty="0">
              <a:latin typeface="Cambria" pitchFamily="18" charset="0"/>
              <a:cs typeface="Arial" pitchFamily="34" charset="0"/>
            </a:endParaRPr>
          </a:p>
        </p:txBody>
      </p:sp>
    </p:spTree>
    <p:extLst>
      <p:ext uri="{BB962C8B-B14F-4D97-AF65-F5344CB8AC3E}">
        <p14:creationId xmlns:p14="http://schemas.microsoft.com/office/powerpoint/2010/main" val="253831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77144" y="228600"/>
            <a:ext cx="7949835" cy="755650"/>
          </a:xfrm>
        </p:spPr>
        <p:txBody>
          <a:bodyPr/>
          <a:lstStyle/>
          <a:p>
            <a:r>
              <a:rPr lang="en-US" b="0" dirty="0">
                <a:latin typeface="Arial" pitchFamily="34" charset="0"/>
                <a:cs typeface="Arial" pitchFamily="34" charset="0"/>
              </a:rPr>
              <a:t>1</a:t>
            </a:r>
            <a:r>
              <a:rPr lang="en-US" b="0" dirty="0" smtClean="0">
                <a:latin typeface="Arial" pitchFamily="34" charset="0"/>
                <a:cs typeface="Arial" pitchFamily="34" charset="0"/>
              </a:rPr>
              <a:t>. </a:t>
            </a:r>
            <a:r>
              <a:rPr lang="en-US" b="0" dirty="0">
                <a:latin typeface="Cambria" pitchFamily="18" charset="0"/>
                <a:cs typeface="Arial" pitchFamily="34" charset="0"/>
              </a:rPr>
              <a:t>The Entrepreneur and the Challenge</a:t>
            </a:r>
            <a:endParaRPr lang="en-US" b="0" dirty="0" smtClean="0">
              <a:latin typeface="Arial" pitchFamily="34" charset="0"/>
              <a:cs typeface="Arial" pitchFamily="34" charset="0"/>
            </a:endParaRPr>
          </a:p>
        </p:txBody>
      </p:sp>
      <p:sp>
        <p:nvSpPr>
          <p:cNvPr id="8195" name="Content Placeholder 2"/>
          <p:cNvSpPr>
            <a:spLocks noGrp="1"/>
          </p:cNvSpPr>
          <p:nvPr>
            <p:ph idx="1"/>
          </p:nvPr>
        </p:nvSpPr>
        <p:spPr>
          <a:xfrm>
            <a:off x="1115550" y="625435"/>
            <a:ext cx="7527222" cy="6105620"/>
          </a:xfrm>
        </p:spPr>
        <p:txBody>
          <a:bodyPr/>
          <a:lstStyle/>
          <a:p>
            <a:r>
              <a:rPr lang="en-US" b="0" dirty="0" smtClean="0">
                <a:solidFill>
                  <a:schemeClr val="tx1"/>
                </a:solidFill>
                <a:latin typeface="Cambria" pitchFamily="18" charset="0"/>
                <a:cs typeface="Arial" pitchFamily="34" charset="0"/>
              </a:rPr>
              <a:t>An </a:t>
            </a:r>
            <a:r>
              <a:rPr lang="en-US" b="0" dirty="0">
                <a:solidFill>
                  <a:schemeClr val="tx1"/>
                </a:solidFill>
                <a:latin typeface="Cambria" pitchFamily="18" charset="0"/>
                <a:cs typeface="Arial" pitchFamily="34" charset="0"/>
              </a:rPr>
              <a:t>entrepreneur is a person who undertakes the creation of an enterprise or business that has the chance of profit</a:t>
            </a:r>
            <a:br>
              <a:rPr lang="en-US" b="0" dirty="0">
                <a:solidFill>
                  <a:schemeClr val="tx1"/>
                </a:solidFill>
                <a:latin typeface="Cambria" pitchFamily="18" charset="0"/>
                <a:cs typeface="Arial" pitchFamily="34" charset="0"/>
              </a:rPr>
            </a:br>
            <a:endParaRPr lang="en-US" b="0" dirty="0" smtClean="0">
              <a:solidFill>
                <a:schemeClr val="tx1"/>
              </a:solidFill>
              <a:latin typeface="Cambria" pitchFamily="18" charset="0"/>
              <a:cs typeface="Arial" pitchFamily="34" charset="0"/>
            </a:endParaRPr>
          </a:p>
          <a:p>
            <a:r>
              <a:rPr lang="en-US" b="0" dirty="0" smtClean="0">
                <a:solidFill>
                  <a:schemeClr val="tx1"/>
                </a:solidFill>
                <a:latin typeface="Cambria" pitchFamily="18" charset="0"/>
                <a:cs typeface="Arial" pitchFamily="34" charset="0"/>
              </a:rPr>
              <a:t>The </a:t>
            </a:r>
            <a:r>
              <a:rPr lang="en-US" b="0" dirty="0">
                <a:solidFill>
                  <a:schemeClr val="tx1"/>
                </a:solidFill>
                <a:latin typeface="Cambria" pitchFamily="18" charset="0"/>
                <a:cs typeface="Arial" pitchFamily="34" charset="0"/>
              </a:rPr>
              <a:t>entrepreneur is a bold and Imaginative deviator from established business methods and practices who constantly looks for the right opportunity to </a:t>
            </a:r>
            <a:r>
              <a:rPr lang="en-US" b="0" dirty="0" err="1">
                <a:solidFill>
                  <a:schemeClr val="tx1"/>
                </a:solidFill>
                <a:latin typeface="Cambria" pitchFamily="18" charset="0"/>
                <a:cs typeface="Arial" pitchFamily="34" charset="0"/>
              </a:rPr>
              <a:t>commer</a:t>
            </a:r>
            <a:r>
              <a:rPr lang="en-US" b="0" dirty="0">
                <a:solidFill>
                  <a:schemeClr val="tx1"/>
                </a:solidFill>
                <a:latin typeface="Cambria" pitchFamily="18" charset="0"/>
                <a:cs typeface="Arial" pitchFamily="34" charset="0"/>
              </a:rPr>
              <a:t>-</a:t>
            </a:r>
            <a:br>
              <a:rPr lang="en-US" b="0" dirty="0">
                <a:solidFill>
                  <a:schemeClr val="tx1"/>
                </a:solidFill>
                <a:latin typeface="Cambria" pitchFamily="18" charset="0"/>
                <a:cs typeface="Arial" pitchFamily="34" charset="0"/>
              </a:rPr>
            </a:br>
            <a:r>
              <a:rPr lang="en-US" b="0" dirty="0" err="1">
                <a:solidFill>
                  <a:schemeClr val="tx1"/>
                </a:solidFill>
                <a:latin typeface="Cambria" pitchFamily="18" charset="0"/>
                <a:cs typeface="Arial" pitchFamily="34" charset="0"/>
              </a:rPr>
              <a:t>cialize</a:t>
            </a:r>
            <a:r>
              <a:rPr lang="en-US" b="0" dirty="0">
                <a:solidFill>
                  <a:schemeClr val="tx1"/>
                </a:solidFill>
                <a:latin typeface="Cambria" pitchFamily="18" charset="0"/>
                <a:cs typeface="Arial" pitchFamily="34" charset="0"/>
              </a:rPr>
              <a:t> products, technologies, processes, and arrangement</a:t>
            </a:r>
            <a:br>
              <a:rPr lang="en-US" b="0" dirty="0">
                <a:solidFill>
                  <a:schemeClr val="tx1"/>
                </a:solidFill>
                <a:latin typeface="Cambria" pitchFamily="18" charset="0"/>
                <a:cs typeface="Arial" pitchFamily="34" charset="0"/>
              </a:rPr>
            </a:br>
            <a:endParaRPr lang="en-US" b="0" dirty="0" smtClean="0">
              <a:solidFill>
                <a:schemeClr val="tx1"/>
              </a:solidFill>
              <a:latin typeface="Cambria" pitchFamily="18" charset="0"/>
              <a:cs typeface="Arial" pitchFamily="34" charset="0"/>
            </a:endParaRPr>
          </a:p>
          <a:p>
            <a:r>
              <a:rPr lang="en-US" b="0" dirty="0" smtClean="0">
                <a:solidFill>
                  <a:schemeClr val="tx1"/>
                </a:solidFill>
                <a:latin typeface="Cambria" pitchFamily="18" charset="0"/>
                <a:cs typeface="Arial" pitchFamily="34" charset="0"/>
              </a:rPr>
              <a:t>Entrepreneurs </a:t>
            </a:r>
            <a:r>
              <a:rPr lang="en-US" b="0" dirty="0">
                <a:solidFill>
                  <a:schemeClr val="tx1"/>
                </a:solidFill>
                <a:latin typeface="Cambria" pitchFamily="18" charset="0"/>
                <a:cs typeface="Arial" pitchFamily="34" charset="0"/>
              </a:rPr>
              <a:t>can create successful firms that exhibit performance, leadership, reputation, and longevity</a:t>
            </a:r>
            <a:br>
              <a:rPr lang="en-US" b="0" dirty="0">
                <a:solidFill>
                  <a:schemeClr val="tx1"/>
                </a:solidFill>
                <a:latin typeface="Cambria" pitchFamily="18" charset="0"/>
                <a:cs typeface="Arial" pitchFamily="34" charset="0"/>
              </a:rPr>
            </a:br>
            <a:endParaRPr lang="en-US" b="0" dirty="0" smtClean="0">
              <a:solidFill>
                <a:schemeClr val="tx1"/>
              </a:solidFill>
              <a:latin typeface="Cambria" pitchFamily="18" charset="0"/>
              <a:cs typeface="Arial" pitchFamily="34" charset="0"/>
            </a:endParaRPr>
          </a:p>
          <a:p>
            <a:r>
              <a:rPr lang="en-US" b="0" dirty="0" smtClean="0">
                <a:solidFill>
                  <a:schemeClr val="tx1"/>
                </a:solidFill>
                <a:latin typeface="Cambria" pitchFamily="18" charset="0"/>
                <a:cs typeface="Arial" pitchFamily="34" charset="0"/>
              </a:rPr>
              <a:t> </a:t>
            </a:r>
            <a:r>
              <a:rPr lang="en-US" b="0" dirty="0">
                <a:solidFill>
                  <a:schemeClr val="tx1"/>
                </a:solidFill>
                <a:latin typeface="Cambria" pitchFamily="18" charset="0"/>
                <a:cs typeface="Arial" pitchFamily="34" charset="0"/>
              </a:rPr>
              <a:t>Entrepreneurs seek to achieve a certain goal by starting an firm that will address customers’ needs and the market</a:t>
            </a:r>
            <a:r>
              <a:rPr lang="en-US" b="0" dirty="0">
                <a:latin typeface="Cambria" pitchFamily="18" charset="0"/>
                <a:cs typeface="Arial" pitchFamily="34" charset="0"/>
              </a:rPr>
              <a:t/>
            </a:r>
            <a:br>
              <a:rPr lang="en-US" b="0" dirty="0">
                <a:latin typeface="Cambria" pitchFamily="18" charset="0"/>
                <a:cs typeface="Arial" pitchFamily="34" charset="0"/>
              </a:rPr>
            </a:br>
            <a:endParaRPr lang="en-US" sz="2000" b="0" dirty="0">
              <a:solidFill>
                <a:schemeClr val="tx1"/>
              </a:solidFill>
            </a:endParaRPr>
          </a:p>
          <a:p>
            <a:pPr lvl="1"/>
            <a:endParaRPr lang="en-US" sz="14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337589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28600"/>
            <a:ext cx="7807325" cy="755650"/>
          </a:xfrm>
        </p:spPr>
        <p:txBody>
          <a:bodyPr/>
          <a:lstStyle/>
          <a:p>
            <a:r>
              <a:rPr lang="en-US" sz="2400" b="0" dirty="0" smtClean="0">
                <a:latin typeface="Arial" pitchFamily="34" charset="0"/>
                <a:cs typeface="Arial" pitchFamily="34" charset="0"/>
              </a:rPr>
              <a:t>   What are the Challenges for An Entrepreneur?</a:t>
            </a:r>
          </a:p>
        </p:txBody>
      </p:sp>
      <p:sp>
        <p:nvSpPr>
          <p:cNvPr id="8195" name="Content Placeholder 2"/>
          <p:cNvSpPr>
            <a:spLocks noGrp="1"/>
          </p:cNvSpPr>
          <p:nvPr>
            <p:ph idx="1"/>
          </p:nvPr>
        </p:nvSpPr>
        <p:spPr>
          <a:xfrm>
            <a:off x="1154113" y="933450"/>
            <a:ext cx="7527222" cy="5798380"/>
          </a:xfrm>
        </p:spPr>
        <p:txBody>
          <a:bodyPr/>
          <a:lstStyle/>
          <a:p>
            <a:r>
              <a:rPr lang="en-US" b="0" dirty="0" smtClean="0">
                <a:solidFill>
                  <a:schemeClr val="tx1"/>
                </a:solidFill>
              </a:rPr>
              <a:t>For an entrepreneur, a “challenge” is a call to respond to a highly challenging and difficult task and the commitment to undertake the required enterprise</a:t>
            </a:r>
          </a:p>
          <a:p>
            <a:endParaRPr lang="en-US" b="0" dirty="0">
              <a:solidFill>
                <a:schemeClr val="tx1"/>
              </a:solidFill>
            </a:endParaRPr>
          </a:p>
          <a:p>
            <a:r>
              <a:rPr lang="en-US" b="0" dirty="0" smtClean="0">
                <a:solidFill>
                  <a:schemeClr val="tx1"/>
                </a:solidFill>
              </a:rPr>
              <a:t>Elements of the ability to overcome challenges:</a:t>
            </a:r>
          </a:p>
          <a:p>
            <a:pPr marL="0" indent="0">
              <a:buNone/>
            </a:pPr>
            <a:r>
              <a:rPr lang="en-US" b="0" dirty="0" smtClean="0">
                <a:solidFill>
                  <a:schemeClr val="tx1"/>
                </a:solidFill>
              </a:rPr>
              <a:t>  - Able to deal with a series of tough issues</a:t>
            </a:r>
          </a:p>
          <a:p>
            <a:pPr marL="0" indent="0">
              <a:buNone/>
            </a:pPr>
            <a:r>
              <a:rPr lang="en-US" b="0" dirty="0">
                <a:solidFill>
                  <a:schemeClr val="tx1"/>
                </a:solidFill>
              </a:rPr>
              <a:t> </a:t>
            </a:r>
            <a:r>
              <a:rPr lang="en-US" b="0" dirty="0" smtClean="0">
                <a:solidFill>
                  <a:schemeClr val="tx1"/>
                </a:solidFill>
              </a:rPr>
              <a:t> - Able to create solutions and work to perfect them</a:t>
            </a:r>
          </a:p>
          <a:p>
            <a:pPr marL="0" indent="0">
              <a:buNone/>
            </a:pPr>
            <a:r>
              <a:rPr lang="en-US" b="0" dirty="0">
                <a:solidFill>
                  <a:schemeClr val="tx1"/>
                </a:solidFill>
              </a:rPr>
              <a:t> </a:t>
            </a:r>
            <a:r>
              <a:rPr lang="en-US" b="0" dirty="0" smtClean="0">
                <a:solidFill>
                  <a:schemeClr val="tx1"/>
                </a:solidFill>
              </a:rPr>
              <a:t> - Able to handle many tasks simultaneously</a:t>
            </a:r>
          </a:p>
          <a:p>
            <a:pPr marL="0" indent="0">
              <a:buNone/>
            </a:pPr>
            <a:r>
              <a:rPr lang="en-US" b="0" dirty="0">
                <a:solidFill>
                  <a:schemeClr val="tx1"/>
                </a:solidFill>
              </a:rPr>
              <a:t> </a:t>
            </a:r>
            <a:r>
              <a:rPr lang="en-US" b="0" dirty="0" smtClean="0">
                <a:solidFill>
                  <a:schemeClr val="tx1"/>
                </a:solidFill>
              </a:rPr>
              <a:t> - Resilient in the face of setbacks</a:t>
            </a:r>
          </a:p>
          <a:p>
            <a:pPr marL="0" indent="0">
              <a:buNone/>
            </a:pPr>
            <a:r>
              <a:rPr lang="en-US" b="0" dirty="0">
                <a:solidFill>
                  <a:schemeClr val="tx1"/>
                </a:solidFill>
              </a:rPr>
              <a:t> </a:t>
            </a:r>
            <a:r>
              <a:rPr lang="en-US" b="0" dirty="0" smtClean="0">
                <a:solidFill>
                  <a:schemeClr val="tx1"/>
                </a:solidFill>
              </a:rPr>
              <a:t> - Willing to work hard and not expect easy solutions</a:t>
            </a:r>
          </a:p>
          <a:p>
            <a:pPr marL="0" indent="0">
              <a:buNone/>
            </a:pPr>
            <a:r>
              <a:rPr lang="en-US" b="0" dirty="0">
                <a:solidFill>
                  <a:schemeClr val="tx1"/>
                </a:solidFill>
              </a:rPr>
              <a:t> </a:t>
            </a:r>
            <a:r>
              <a:rPr lang="en-US" b="0" dirty="0" smtClean="0">
                <a:solidFill>
                  <a:schemeClr val="tx1"/>
                </a:solidFill>
              </a:rPr>
              <a:t> - Well-developed problem-solving skills</a:t>
            </a:r>
          </a:p>
          <a:p>
            <a:pPr marL="0" indent="0">
              <a:buNone/>
            </a:pPr>
            <a:r>
              <a:rPr lang="en-US" b="0" dirty="0">
                <a:solidFill>
                  <a:schemeClr val="tx1"/>
                </a:solidFill>
              </a:rPr>
              <a:t> </a:t>
            </a:r>
            <a:r>
              <a:rPr lang="en-US" b="0" dirty="0" smtClean="0">
                <a:solidFill>
                  <a:schemeClr val="tx1"/>
                </a:solidFill>
              </a:rPr>
              <a:t> - Able to learn and acquire the skill needed for the </a:t>
            </a:r>
          </a:p>
          <a:p>
            <a:pPr marL="0" indent="0">
              <a:buNone/>
            </a:pPr>
            <a:r>
              <a:rPr lang="en-US" b="0" dirty="0">
                <a:solidFill>
                  <a:schemeClr val="tx1"/>
                </a:solidFill>
              </a:rPr>
              <a:t> </a:t>
            </a:r>
            <a:r>
              <a:rPr lang="en-US" b="0" dirty="0" smtClean="0">
                <a:solidFill>
                  <a:schemeClr val="tx1"/>
                </a:solidFill>
              </a:rPr>
              <a:t>   task at hand</a:t>
            </a:r>
          </a:p>
        </p:txBody>
      </p:sp>
    </p:spTree>
    <p:extLst>
      <p:ext uri="{BB962C8B-B14F-4D97-AF65-F5344CB8AC3E}">
        <p14:creationId xmlns:p14="http://schemas.microsoft.com/office/powerpoint/2010/main" val="1612619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69905" y="228600"/>
            <a:ext cx="8374095" cy="755650"/>
          </a:xfrm>
        </p:spPr>
        <p:txBody>
          <a:bodyPr/>
          <a:lstStyle/>
          <a:p>
            <a:r>
              <a:rPr lang="en-US" sz="2400" b="0" dirty="0" smtClean="0">
                <a:latin typeface="Arial" pitchFamily="34" charset="0"/>
                <a:cs typeface="Arial" pitchFamily="34" charset="0"/>
              </a:rPr>
              <a:t>      What Does an Opportunity Mean to Entrepreneurs?</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An opportunity is a favorable juncture of circumstances with a good chance for success. It is the job of the entrepreneur to locate new ideas and put them into actions</a:t>
            </a:r>
          </a:p>
          <a:p>
            <a:r>
              <a:rPr lang="en-US" b="0" dirty="0" smtClean="0">
                <a:solidFill>
                  <a:schemeClr val="tx1"/>
                </a:solidFill>
              </a:rPr>
              <a:t>Entrepreneurs respond to opportunities by exploiting changes, needs, or new skills or knowledge within the content of their industry</a:t>
            </a:r>
          </a:p>
          <a:p>
            <a:r>
              <a:rPr lang="en-US" b="0" dirty="0" smtClean="0">
                <a:solidFill>
                  <a:schemeClr val="tx1"/>
                </a:solidFill>
              </a:rPr>
              <a:t>Entrepreneurship can be defined as the identification and exploitation of previously unexploited opportunities</a:t>
            </a:r>
          </a:p>
          <a:p>
            <a:r>
              <a:rPr lang="en-US" b="0" dirty="0" smtClean="0">
                <a:solidFill>
                  <a:schemeClr val="tx1"/>
                </a:solidFill>
              </a:rPr>
              <a:t>Generally speaking, only about 1/3 or fewer new ventures survive their first three years. To avoid the realm of daydream and fantasy, one needs to start the practice of experimenting, testing, and learning about his (her) entrepreneurial self.</a:t>
            </a:r>
          </a:p>
          <a:p>
            <a:endParaRPr lang="en-US" b="0" dirty="0" smtClean="0">
              <a:solidFill>
                <a:schemeClr val="tx1"/>
              </a:solidFill>
            </a:endParaRPr>
          </a:p>
          <a:p>
            <a:pPr lvl="1"/>
            <a:endParaRPr lang="en-US" sz="2000" b="0" dirty="0" smtClean="0">
              <a:solidFill>
                <a:schemeClr val="tx1"/>
              </a:solidFill>
            </a:endParaRPr>
          </a:p>
          <a:p>
            <a:endParaRPr lang="en-US" b="0" dirty="0">
              <a:solidFill>
                <a:schemeClr val="tx1"/>
              </a:solidFill>
            </a:endParaRPr>
          </a:p>
          <a:p>
            <a:endParaRPr lang="en-US" b="0" dirty="0" smtClean="0">
              <a:solidFill>
                <a:schemeClr val="tx1"/>
              </a:solidFill>
            </a:endParaRPr>
          </a:p>
          <a:p>
            <a:pPr lvl="1"/>
            <a:r>
              <a:rPr lang="en-US" sz="2000" b="0" dirty="0" smtClean="0">
                <a:solidFill>
                  <a:schemeClr val="tx1"/>
                </a:solidFill>
              </a:rPr>
              <a:t>B</a:t>
            </a: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35688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28600"/>
            <a:ext cx="7807325" cy="755650"/>
          </a:xfrm>
        </p:spPr>
        <p:txBody>
          <a:bodyPr/>
          <a:lstStyle/>
          <a:p>
            <a:r>
              <a:rPr lang="en-US" sz="2400" b="0" dirty="0" smtClean="0">
                <a:latin typeface="Arial" pitchFamily="34" charset="0"/>
                <a:cs typeface="Arial" pitchFamily="34" charset="0"/>
              </a:rPr>
              <a:t>2. Entrepreneurial Activity Based on Innovation and Tech</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Four types of entrepreneurship</a:t>
            </a:r>
            <a:endParaRPr lang="en-US" b="0" dirty="0">
              <a:solidFill>
                <a:schemeClr val="tx1"/>
              </a:solidFill>
            </a:endParaRPr>
          </a:p>
          <a:p>
            <a:pPr lvl="1"/>
            <a:r>
              <a:rPr lang="en-US" sz="2000" dirty="0" smtClean="0"/>
              <a:t>Incremental Venture</a:t>
            </a:r>
            <a:endParaRPr lang="en-US" sz="2000" b="0" dirty="0" smtClean="0">
              <a:solidFill>
                <a:schemeClr val="tx1"/>
              </a:solidFill>
            </a:endParaRPr>
          </a:p>
          <a:p>
            <a:pPr lvl="1"/>
            <a:r>
              <a:rPr lang="en-US" sz="2000" dirty="0" smtClean="0"/>
              <a:t>Innovative Venture</a:t>
            </a:r>
          </a:p>
          <a:p>
            <a:pPr lvl="1"/>
            <a:r>
              <a:rPr lang="en-US" sz="2000" b="0" dirty="0" smtClean="0">
                <a:solidFill>
                  <a:schemeClr val="tx1"/>
                </a:solidFill>
              </a:rPr>
              <a:t>Imitative Venture</a:t>
            </a:r>
          </a:p>
          <a:p>
            <a:pPr lvl="1"/>
            <a:r>
              <a:rPr lang="en-US" sz="2000" dirty="0" smtClean="0"/>
              <a:t>Rent-seeking Venture</a:t>
            </a:r>
          </a:p>
          <a:p>
            <a:pPr marL="296862" lvl="1" indent="0">
              <a:buNone/>
            </a:pPr>
            <a:endParaRPr lang="en-US" sz="2000" b="0" dirty="0" smtClean="0">
              <a:solidFill>
                <a:schemeClr val="tx1"/>
              </a:solidFill>
            </a:endParaRPr>
          </a:p>
          <a:p>
            <a:r>
              <a:rPr lang="en-US" b="0" dirty="0" smtClean="0">
                <a:solidFill>
                  <a:schemeClr val="tx1"/>
                </a:solidFill>
              </a:rPr>
              <a:t>Four steps to starting a business</a:t>
            </a:r>
          </a:p>
          <a:p>
            <a:pPr lvl="1"/>
            <a:r>
              <a:rPr lang="en-US" sz="2000" dirty="0" smtClean="0"/>
              <a:t>The founding team or individual has the necessary skills </a:t>
            </a:r>
          </a:p>
          <a:p>
            <a:pPr lvl="1"/>
            <a:r>
              <a:rPr lang="en-US" sz="2000" dirty="0" smtClean="0"/>
              <a:t>The team members identify the opportunity that attract them and matches their skills.(Create Solution matches Opportunity)</a:t>
            </a:r>
          </a:p>
          <a:p>
            <a:pPr lvl="1"/>
            <a:r>
              <a:rPr lang="en-US" sz="2000" dirty="0" smtClean="0"/>
              <a:t>Get financial and physical resources (which are necessary to launch the business) by locating investors and partners </a:t>
            </a:r>
            <a:r>
              <a:rPr lang="en-US" sz="2000" b="0" dirty="0" smtClean="0">
                <a:solidFill>
                  <a:schemeClr val="tx1"/>
                </a:solidFill>
              </a:rPr>
              <a:t> </a:t>
            </a:r>
          </a:p>
          <a:p>
            <a:pPr lvl="1"/>
            <a:r>
              <a:rPr lang="en-US" sz="2000" dirty="0" smtClean="0"/>
              <a:t>Complete an arrangement or contract with their partners, investors, and founding members to </a:t>
            </a:r>
            <a:r>
              <a:rPr lang="en-US" sz="2000" dirty="0" smtClean="0">
                <a:solidFill>
                  <a:srgbClr val="FF0000"/>
                </a:solidFill>
              </a:rPr>
              <a:t>lunch the business </a:t>
            </a:r>
            <a:r>
              <a:rPr lang="en-US" sz="2000" dirty="0" smtClean="0"/>
              <a:t>(share the ownership and wealth created!) </a:t>
            </a:r>
            <a:endParaRPr lang="en-US" sz="2000" b="0" dirty="0">
              <a:solidFill>
                <a:schemeClr val="tx1"/>
              </a:solidFill>
            </a:endParaRPr>
          </a:p>
          <a:p>
            <a:pPr marL="0" indent="0">
              <a:buNone/>
            </a:pPr>
            <a:endParaRPr lang="en-US" sz="2000" dirty="0" smtClean="0"/>
          </a:p>
          <a:p>
            <a:pPr lvl="1"/>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296605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28600"/>
            <a:ext cx="7807325" cy="755650"/>
          </a:xfrm>
        </p:spPr>
        <p:txBody>
          <a:bodyPr/>
          <a:lstStyle/>
          <a:p>
            <a:r>
              <a:rPr lang="en-US" b="0" dirty="0" smtClean="0">
                <a:latin typeface="Arial" pitchFamily="34" charset="0"/>
                <a:cs typeface="Arial" pitchFamily="34" charset="0"/>
              </a:rPr>
              <a:t>How to Evaluate Potential Opportunities?</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The successful entrepreneurs will always look for a timely, solvable, important problems with a favorable context that can lead to “profitability”</a:t>
            </a:r>
          </a:p>
          <a:p>
            <a:endParaRPr lang="en-US" b="0" dirty="0">
              <a:solidFill>
                <a:schemeClr val="tx1"/>
              </a:solidFill>
            </a:endParaRPr>
          </a:p>
          <a:p>
            <a:r>
              <a:rPr lang="en-US" b="0" dirty="0" smtClean="0">
                <a:solidFill>
                  <a:schemeClr val="tx1"/>
                </a:solidFill>
              </a:rPr>
              <a:t>Five characteristics of an attractive </a:t>
            </a:r>
            <a:r>
              <a:rPr lang="en-US" b="0" dirty="0" err="1" smtClean="0">
                <a:solidFill>
                  <a:schemeClr val="tx1"/>
                </a:solidFill>
              </a:rPr>
              <a:t>opporunity</a:t>
            </a:r>
            <a:endParaRPr lang="en-US" b="0" dirty="0">
              <a:solidFill>
                <a:schemeClr val="tx1"/>
              </a:solidFill>
            </a:endParaRPr>
          </a:p>
          <a:p>
            <a:pPr lvl="1"/>
            <a:endParaRPr lang="en-US" sz="2000" b="0" dirty="0" smtClean="0">
              <a:solidFill>
                <a:schemeClr val="tx1"/>
              </a:solidFill>
            </a:endParaRPr>
          </a:p>
          <a:p>
            <a:pPr lvl="1"/>
            <a:r>
              <a:rPr lang="en-US" sz="2000" dirty="0" smtClean="0">
                <a:solidFill>
                  <a:srgbClr val="FF0000"/>
                </a:solidFill>
              </a:rPr>
              <a:t>Timely</a:t>
            </a:r>
            <a:r>
              <a:rPr lang="en-US" sz="2000" dirty="0" smtClean="0"/>
              <a:t>- a current need or problem</a:t>
            </a:r>
          </a:p>
          <a:p>
            <a:pPr lvl="1"/>
            <a:r>
              <a:rPr lang="en-US" sz="2000" dirty="0" smtClean="0">
                <a:solidFill>
                  <a:srgbClr val="FF0000"/>
                </a:solidFill>
              </a:rPr>
              <a:t>Solvabl</a:t>
            </a:r>
            <a:r>
              <a:rPr lang="en-US" sz="2000" dirty="0" smtClean="0"/>
              <a:t>e- a problem that can be solved with accessible in the near future</a:t>
            </a:r>
          </a:p>
          <a:p>
            <a:pPr lvl="1">
              <a:buFontTx/>
              <a:buChar char="-"/>
            </a:pPr>
            <a:r>
              <a:rPr lang="en-US" sz="2000" dirty="0" smtClean="0">
                <a:solidFill>
                  <a:srgbClr val="FF0000"/>
                </a:solidFill>
              </a:rPr>
              <a:t>Importan</a:t>
            </a:r>
            <a:r>
              <a:rPr lang="en-US" sz="2000" dirty="0" smtClean="0"/>
              <a:t>t- the customer deems the problem or need important</a:t>
            </a:r>
          </a:p>
          <a:p>
            <a:pPr lvl="1">
              <a:buFontTx/>
              <a:buChar char="-"/>
            </a:pPr>
            <a:r>
              <a:rPr lang="en-US" sz="2000" dirty="0" smtClean="0">
                <a:solidFill>
                  <a:srgbClr val="FF0000"/>
                </a:solidFill>
              </a:rPr>
              <a:t>Profitable</a:t>
            </a:r>
            <a:r>
              <a:rPr lang="en-US" sz="2000" dirty="0" smtClean="0"/>
              <a:t>- the customer will pay for the solution and allow the    enterprise to make profit</a:t>
            </a:r>
          </a:p>
          <a:p>
            <a:pPr lvl="1">
              <a:buFontTx/>
              <a:buChar char="-"/>
            </a:pPr>
            <a:r>
              <a:rPr lang="en-US" sz="2000" dirty="0" smtClean="0">
                <a:solidFill>
                  <a:srgbClr val="FF0000"/>
                </a:solidFill>
              </a:rPr>
              <a:t>Contex</a:t>
            </a:r>
            <a:r>
              <a:rPr lang="en-US" sz="2000" dirty="0" smtClean="0"/>
              <a:t>t- a favorable regulatory and industry situation</a:t>
            </a:r>
          </a:p>
          <a:p>
            <a:pPr marL="296862" lvl="1" indent="0">
              <a:buNone/>
            </a:pPr>
            <a:endParaRPr lang="en-US" sz="34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4143217625"/>
      </p:ext>
    </p:extLst>
  </p:cSld>
  <p:clrMapOvr>
    <a:masterClrMapping/>
  </p:clrMapOvr>
</p:sld>
</file>

<file path=ppt/theme/theme1.xml><?xml version="1.0" encoding="utf-8"?>
<a:theme xmlns:a="http://schemas.openxmlformats.org/drawingml/2006/main" name="2_ppttemplate_letter">
  <a:themeElements>
    <a:clrScheme name="">
      <a:dk1>
        <a:srgbClr val="000000"/>
      </a:dk1>
      <a:lt1>
        <a:srgbClr val="FFFFFF"/>
      </a:lt1>
      <a:dk2>
        <a:srgbClr val="000000"/>
      </a:dk2>
      <a:lt2>
        <a:srgbClr val="808080"/>
      </a:lt2>
      <a:accent1>
        <a:srgbClr val="0033CC"/>
      </a:accent1>
      <a:accent2>
        <a:srgbClr val="AF4187"/>
      </a:accent2>
      <a:accent3>
        <a:srgbClr val="FFFFFF"/>
      </a:accent3>
      <a:accent4>
        <a:srgbClr val="000000"/>
      </a:accent4>
      <a:accent5>
        <a:srgbClr val="AAADE2"/>
      </a:accent5>
      <a:accent6>
        <a:srgbClr val="9E3A7A"/>
      </a:accent6>
      <a:hlink>
        <a:srgbClr val="008282"/>
      </a:hlink>
      <a:folHlink>
        <a:srgbClr val="E6A046"/>
      </a:folHlink>
    </a:clrScheme>
    <a:fontScheme name="2_ppttemplate_let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lnDef>
  </a:objectDefaults>
  <a:extraClrSchemeLst>
    <a:extraClrScheme>
      <a:clrScheme name="2_ppttemplate_letter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2_ppttemplate_letter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2_ppttemplate_letter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pttemplate_letter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2_ppttemplate_letter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2_ppttemplate_letter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2_ppttemplate_letter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24637</TotalTime>
  <Words>1600</Words>
  <Application>Microsoft Office PowerPoint</Application>
  <PresentationFormat>On-screen Show (4:3)</PresentationFormat>
  <Paragraphs>185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2_ppttemplate_letter</vt:lpstr>
      <vt:lpstr>Technology Entrepreneurship: Curiosity, Opportunity, Risk, and Money  L4. Capitalism and the Technology Entrepreneur </vt:lpstr>
      <vt:lpstr>PowerPoint Presentation</vt:lpstr>
      <vt:lpstr>This lecturer is about Capitalism and Technology Entrepreneur in the context of Technology Ventures  -The entrepreneurs combine innovation with technology to create new and effective means of  activity in all facets of life. They play critical roles in creating new business that fuel progress  in global societies  -There are having four types of entrepreneurship used to respond to opportunity : incremental, innovative, imitative, and rent-seeking</vt:lpstr>
      <vt:lpstr>1. The Entrepreneur and the Challenge 2. Entrepreneurial Activity Based on Innovation      and Technology 3. Entrepreneurial Capital and the Value of a      Venture 4. Building an Enterprise 5. Economics, the Entrepreneur, and Productivity 6. The knowledge Economy 7. The Firm 8. Dynamic Capitalism and Creative Destruction 9. Summary                           </vt:lpstr>
      <vt:lpstr>1. The Entrepreneur and the Challenge</vt:lpstr>
      <vt:lpstr>   What are the Challenges for An Entrepreneur?</vt:lpstr>
      <vt:lpstr>      What Does an Opportunity Mean to Entrepreneurs?</vt:lpstr>
      <vt:lpstr>2. Entrepreneurial Activity Based on Innovation and Tech</vt:lpstr>
      <vt:lpstr>How to Evaluate Potential Opportunities?</vt:lpstr>
      <vt:lpstr>     What are the skills an entrepreneur should have?   </vt:lpstr>
      <vt:lpstr>3. Entrepreneurial Capital and the Value of a Venture</vt:lpstr>
      <vt:lpstr>4. Building an Enterprise  </vt:lpstr>
      <vt:lpstr>5. Economics, the Entrepreneur, and the Productivity </vt:lpstr>
      <vt:lpstr>6. The Knowledge-Based Economy </vt:lpstr>
      <vt:lpstr> The Firm’s Role: Inputs &gt;&gt; The Firm &gt;&gt; Output</vt:lpstr>
      <vt:lpstr> 7. The Firm (organizations, enterprises, and corporations)</vt:lpstr>
      <vt:lpstr> 8. Dynamic Capitalism and Creative Destruction</vt:lpstr>
      <vt:lpstr> SUMMARY</vt:lpstr>
      <vt:lpstr>9. Entrepreneur Test (from “Technology Venture”, p.7) </vt:lpstr>
      <vt:lpstr>9. Entrepreneur Test (from “Technology Venture”, p.7) </vt:lpstr>
      <vt:lpstr>PowerPoint Presentation</vt:lpstr>
    </vt:vector>
  </TitlesOfParts>
  <Company>Telcordia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 Book</dc:title>
  <dc:creator>Peggy Simpson</dc:creator>
  <cp:lastModifiedBy>thsing</cp:lastModifiedBy>
  <cp:revision>1546</cp:revision>
  <cp:lastPrinted>1999-07-30T17:17:22Z</cp:lastPrinted>
  <dcterms:created xsi:type="dcterms:W3CDTF">2002-12-12T17:06:05Z</dcterms:created>
  <dcterms:modified xsi:type="dcterms:W3CDTF">2013-07-20T18:34:34Z</dcterms:modified>
</cp:coreProperties>
</file>